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1" r:id="rId15"/>
    <p:sldId id="272" r:id="rId16"/>
    <p:sldId id="273" r:id="rId17"/>
    <p:sldId id="274" r:id="rId18"/>
    <p:sldId id="275"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Montserrat Medium" panose="020B0604020202020204" charset="-52"/>
      <p:regular r:id="rId25"/>
      <p:bold r:id="rId26"/>
      <p:italic r:id="rId27"/>
      <p:boldItalic r:id="rId28"/>
    </p:embeddedFont>
    <p:embeddedFont>
      <p:font typeface="Montserrat SemiBold" panose="020B0604020202020204" charset="-52"/>
      <p:regular r:id="rId29"/>
      <p:bold r:id="rId30"/>
      <p:italic r:id="rId31"/>
      <p:boldItalic r:id="rId32"/>
    </p:embeddedFont>
    <p:embeddedFont>
      <p:font typeface="Montserrat Light" panose="020B0604020202020204" charset="-52"/>
      <p:regular r:id="rId33"/>
      <p:bold r:id="rId34"/>
      <p:italic r:id="rId35"/>
      <p:boldItalic r:id="rId36"/>
    </p:embeddedFont>
    <p:embeddedFont>
      <p:font typeface="Proxima Nova"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hZ+HWnMaUj8Y5HikfYEH8jvuvHp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42"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uk-UA"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561479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uk-UA" b="1" u="sng" dirty="0">
                <a:solidFill>
                  <a:srgbClr val="FF0000"/>
                </a:solidFill>
              </a:rPr>
              <a:t>УВАГА! ПЕРЕД РЕДАГУВАННЯМ ПРЕЗЕНТАЦІЇ ОЗНАЙОМТЕСЬ ТА ДОТРИМУЙТЕСЬ ВИМОГ І СТИЛІСТИКИ!</a:t>
            </a:r>
            <a:br>
              <a:rPr lang="uk-UA" b="1" u="sng" dirty="0">
                <a:solidFill>
                  <a:srgbClr val="FF0000"/>
                </a:solidFill>
              </a:rPr>
            </a:br>
            <a:r>
              <a:rPr lang="uk-UA" b="1" u="sng" dirty="0">
                <a:solidFill>
                  <a:srgbClr val="FF0000"/>
                </a:solidFill>
              </a:rPr>
              <a:t/>
            </a:r>
            <a:br>
              <a:rPr lang="uk-UA" b="1" u="sng" dirty="0">
                <a:solidFill>
                  <a:srgbClr val="FF0000"/>
                </a:solidFill>
              </a:rPr>
            </a:br>
            <a:r>
              <a:rPr lang="uk-UA" b="0" u="none" dirty="0">
                <a:solidFill>
                  <a:srgbClr val="FF0000"/>
                </a:solidFill>
              </a:rPr>
              <a:t>1) Встановіть шрифт </a:t>
            </a:r>
            <a:r>
              <a:rPr lang="uk-UA" b="0" i="0" u="none" dirty="0" err="1">
                <a:solidFill>
                  <a:srgbClr val="FF0000"/>
                </a:solidFill>
              </a:rPr>
              <a:t>Proxima</a:t>
            </a:r>
            <a:r>
              <a:rPr lang="uk-UA" b="0" i="0" u="none">
                <a:solidFill>
                  <a:srgbClr val="FF0000"/>
                </a:solidFill>
              </a:rPr>
              <a:t> Nova. Цей шрифт обраний і затверджений як корпоративний. Використовуйте тільки його.</a:t>
            </a:r>
            <a:endParaRPr/>
          </a:p>
          <a:p>
            <a:pPr marL="0" lvl="0" indent="0" algn="l" rtl="0">
              <a:lnSpc>
                <a:spcPct val="100000"/>
              </a:lnSpc>
              <a:spcBef>
                <a:spcPts val="0"/>
              </a:spcBef>
              <a:spcAft>
                <a:spcPts val="0"/>
              </a:spcAft>
              <a:buSzPts val="1400"/>
              <a:buNone/>
            </a:pPr>
            <a:r>
              <a:rPr lang="uk-UA" b="0" i="0" u="none">
                <a:solidFill>
                  <a:srgbClr val="FF0000"/>
                </a:solidFill>
              </a:rPr>
              <a:t>2) Кольори не змінюйте. Презентація виконана в єдиному стилі із використанням фірмових кольорів. </a:t>
            </a:r>
            <a:br>
              <a:rPr lang="uk-UA" b="0" i="0" u="none">
                <a:solidFill>
                  <a:srgbClr val="FF0000"/>
                </a:solidFill>
              </a:rPr>
            </a:br>
            <a:r>
              <a:rPr lang="uk-UA" b="0" i="0" u="none">
                <a:solidFill>
                  <a:srgbClr val="FF0000"/>
                </a:solidFill>
              </a:rPr>
              <a:t>3) Умовне число «100», «1000» змінюєте на значення притаманне саме вашій ОТГ. Розмір встановлений за умовчуванням – його також не змінюємо. Просто у віконці для редагування вводимо необхідне значення.</a:t>
            </a:r>
            <a:endParaRPr/>
          </a:p>
          <a:p>
            <a:pPr marL="0" lvl="0" indent="0" algn="l" rtl="0">
              <a:lnSpc>
                <a:spcPct val="100000"/>
              </a:lnSpc>
              <a:spcBef>
                <a:spcPts val="0"/>
              </a:spcBef>
              <a:spcAft>
                <a:spcPts val="0"/>
              </a:spcAft>
              <a:buSzPts val="1400"/>
              <a:buNone/>
            </a:pPr>
            <a:r>
              <a:rPr lang="uk-UA" b="0" i="0" u="none">
                <a:solidFill>
                  <a:srgbClr val="FF0000"/>
                </a:solidFill>
              </a:rPr>
              <a:t>4) Елементи не переміщуйте. Єдиний випадок коли можна видалити елемент це не відповідність позиції вашій ОТГ. Наприклад, за 2020 рік на території ОТГ не відбулось жодного вбивства, відповідно розкриття немає. Ця позиція не відповідає вашій ОТГ. Отже, видаляєте цю графу. А стовпчик вирівнюєте. Елементи не повинні бути хаотично розкидані по слайду. Нулів «О» чи «-» бути не повинно.</a:t>
            </a:r>
            <a:br>
              <a:rPr lang="uk-UA" b="0" i="0" u="none">
                <a:solidFill>
                  <a:srgbClr val="FF0000"/>
                </a:solidFill>
              </a:rPr>
            </a:br>
            <a:r>
              <a:rPr lang="uk-UA" b="0" i="0" u="none">
                <a:solidFill>
                  <a:srgbClr val="FF0000"/>
                </a:solidFill>
              </a:rPr>
              <a:t>5) Ваша презентація – це лише опорний конспект, це підказка для вас і зручний візуал для слухачів. Просто брати і просто називати цифри з презентації – це не звітування. Основні поняття повинні проговорюватись усно у промові.</a:t>
            </a:r>
            <a:br>
              <a:rPr lang="uk-UA" b="0" i="0" u="none">
                <a:solidFill>
                  <a:srgbClr val="FF0000"/>
                </a:solidFill>
              </a:rPr>
            </a:br>
            <a:r>
              <a:rPr lang="uk-UA" b="0" i="0" u="none">
                <a:solidFill>
                  <a:srgbClr val="FF0000"/>
                </a:solidFill>
              </a:rPr>
              <a:t/>
            </a:r>
            <a:br>
              <a:rPr lang="uk-UA" b="0" i="0" u="none">
                <a:solidFill>
                  <a:srgbClr val="FF0000"/>
                </a:solidFill>
              </a:rPr>
            </a:br>
            <a:r>
              <a:rPr lang="uk-UA" b="0" i="0" u="none">
                <a:solidFill>
                  <a:srgbClr val="FF0000"/>
                </a:solidFill>
              </a:rPr>
              <a:t>За додатковою інформацією чи питаннями щодо оформлення презентації не соромтесь телефонуйте: 067 284 72 00 Ярослава Крамаренко</a:t>
            </a:r>
            <a:endParaRPr/>
          </a:p>
          <a:p>
            <a:pPr marL="0" lvl="0" indent="0" algn="l" rtl="0">
              <a:lnSpc>
                <a:spcPct val="100000"/>
              </a:lnSpc>
              <a:spcBef>
                <a:spcPts val="0"/>
              </a:spcBef>
              <a:spcAft>
                <a:spcPts val="0"/>
              </a:spcAft>
              <a:buSzPts val="1400"/>
              <a:buNone/>
            </a:pPr>
            <a:endParaRPr b="1" i="0" u="sng">
              <a:solidFill>
                <a:srgbClr val="FF0000"/>
              </a:solidFill>
            </a:endParaRPr>
          </a:p>
        </p:txBody>
      </p:sp>
      <p:sp>
        <p:nvSpPr>
          <p:cNvPr id="87" name="Google Shape;8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uk-UA"/>
              <a:pPr marL="0" lvl="0" indent="0" algn="r" rtl="0">
                <a:lnSpc>
                  <a:spcPct val="100000"/>
                </a:lnSpc>
                <a:spcBef>
                  <a:spcPts val="0"/>
                </a:spcBef>
                <a:spcAft>
                  <a:spcPts val="0"/>
                </a:spcAft>
                <a:buSzPts val="1400"/>
                <a:buNon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uk-UA"/>
              <a:t>Значення вказуються за минулий рік та поточний: 2022(кількість правопорушень)/2023(кількість правопорушень), наприклад: умисне вбивство 2/1</a:t>
            </a:r>
            <a:endParaRPr/>
          </a:p>
        </p:txBody>
      </p:sp>
      <p:sp>
        <p:nvSpPr>
          <p:cNvPr id="361" name="Google Shape;36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uk-UA"/>
              <a:pPr marL="0" lvl="0" indent="0" algn="r" rtl="0">
                <a:lnSpc>
                  <a:spcPct val="100000"/>
                </a:lnSpc>
                <a:spcBef>
                  <a:spcPts val="0"/>
                </a:spcBef>
                <a:spcAft>
                  <a:spcPts val="0"/>
                </a:spcAft>
                <a:buSzPts val="1400"/>
                <a:buNone/>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uk-UA">
                <a:solidFill>
                  <a:srgbClr val="FF0000"/>
                </a:solidFill>
                <a:latin typeface="Montserrat Light"/>
                <a:ea typeface="Montserrat Light"/>
                <a:cs typeface="Montserrat Light"/>
                <a:sym typeface="Montserrat Light"/>
              </a:rPr>
              <a:t>В цьому слайді ви зазначаєте ті види КП, які</a:t>
            </a:r>
            <a:endParaRPr sz="1050">
              <a:latin typeface="Montserrat Light"/>
              <a:ea typeface="Montserrat Light"/>
              <a:cs typeface="Montserrat Light"/>
              <a:sym typeface="Montserrat Light"/>
            </a:endParaRPr>
          </a:p>
          <a:p>
            <a:pPr marL="0" marR="0" lvl="0" indent="0" algn="l" rtl="0">
              <a:lnSpc>
                <a:spcPct val="100000"/>
              </a:lnSpc>
              <a:spcBef>
                <a:spcPts val="0"/>
              </a:spcBef>
              <a:spcAft>
                <a:spcPts val="0"/>
              </a:spcAft>
              <a:buSzPts val="1400"/>
              <a:buNone/>
            </a:pPr>
            <a:r>
              <a:rPr lang="uk-UA">
                <a:solidFill>
                  <a:srgbClr val="FF0000"/>
                </a:solidFill>
                <a:latin typeface="Montserrat Light"/>
                <a:ea typeface="Montserrat Light"/>
                <a:cs typeface="Montserrat Light"/>
                <a:sym typeface="Montserrat Light"/>
              </a:rPr>
              <a:t>стосуються вашої ТГ. Зайві позиції – прибрати,</a:t>
            </a:r>
            <a:endParaRPr sz="1050">
              <a:latin typeface="Montserrat Light"/>
              <a:ea typeface="Montserrat Light"/>
              <a:cs typeface="Montserrat Light"/>
              <a:sym typeface="Montserrat Light"/>
            </a:endParaRPr>
          </a:p>
          <a:p>
            <a:pPr marL="0" marR="0" lvl="0" indent="0" algn="l" rtl="0">
              <a:lnSpc>
                <a:spcPct val="100000"/>
              </a:lnSpc>
              <a:spcBef>
                <a:spcPts val="0"/>
              </a:spcBef>
              <a:spcAft>
                <a:spcPts val="0"/>
              </a:spcAft>
              <a:buSzPts val="1400"/>
              <a:buNone/>
            </a:pPr>
            <a:r>
              <a:rPr lang="uk-UA">
                <a:solidFill>
                  <a:srgbClr val="FF0000"/>
                </a:solidFill>
                <a:latin typeface="Montserrat Light"/>
                <a:ea typeface="Montserrat Light"/>
                <a:cs typeface="Montserrat Light"/>
                <a:sym typeface="Montserrat Light"/>
              </a:rPr>
              <a:t>необхідні – додати.</a:t>
            </a:r>
            <a:endParaRPr/>
          </a:p>
          <a:p>
            <a:pPr marL="0" lvl="0" indent="0" algn="l" rtl="0">
              <a:lnSpc>
                <a:spcPct val="100000"/>
              </a:lnSpc>
              <a:spcBef>
                <a:spcPts val="0"/>
              </a:spcBef>
              <a:spcAft>
                <a:spcPts val="0"/>
              </a:spcAft>
              <a:buSzPts val="1400"/>
              <a:buNone/>
            </a:pPr>
            <a:endParaRPr/>
          </a:p>
        </p:txBody>
      </p:sp>
      <p:sp>
        <p:nvSpPr>
          <p:cNvPr id="379" name="Google Shape;37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uk-UA"/>
              <a:pPr marL="0" lvl="0" indent="0" algn="r" rtl="0">
                <a:lnSpc>
                  <a:spcPct val="100000"/>
                </a:lnSpc>
                <a:spcBef>
                  <a:spcPts val="0"/>
                </a:spcBef>
                <a:spcAft>
                  <a:spcPts val="0"/>
                </a:spcAft>
                <a:buSzPts val="1400"/>
                <a:buNone/>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uk-UA"/>
              <a:t>Розглянути матеріалів. Це документи, які прийнятті з ВП + розглянуті самостійно.  </a:t>
            </a:r>
            <a:endParaRPr/>
          </a:p>
          <a:p>
            <a:pPr marL="0" lvl="0" indent="0" algn="l" rtl="0">
              <a:lnSpc>
                <a:spcPct val="100000"/>
              </a:lnSpc>
              <a:spcBef>
                <a:spcPts val="0"/>
              </a:spcBef>
              <a:spcAft>
                <a:spcPts val="0"/>
              </a:spcAft>
              <a:buSzPts val="1400"/>
              <a:buNone/>
            </a:pPr>
            <a:r>
              <a:rPr lang="uk-UA"/>
              <a:t>Значення вказуються за минулий рік та поточний: 2022(кількість викликів)/2023(кількість викликів), 2022(кількість розглянутих матеріалів)/2023(кількість розглянутих матеріалів)</a:t>
            </a:r>
            <a:endParaRPr/>
          </a:p>
        </p:txBody>
      </p:sp>
      <p:sp>
        <p:nvSpPr>
          <p:cNvPr id="119" name="Google Shape;11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uk-UA"/>
              <a:pPr marL="0" lvl="0" indent="0" algn="r" rtl="0">
                <a:lnSpc>
                  <a:spcPct val="100000"/>
                </a:lnSpc>
                <a:spcBef>
                  <a:spcPts val="0"/>
                </a:spcBef>
                <a:spcAft>
                  <a:spcPts val="0"/>
                </a:spcAft>
                <a:buSzPts val="1400"/>
                <a:buNone/>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uk-UA"/>
              <a:pPr marL="0" lvl="0" indent="0" algn="r" rtl="0">
                <a:lnSpc>
                  <a:spcPct val="100000"/>
                </a:lnSpc>
                <a:spcBef>
                  <a:spcPts val="0"/>
                </a:spcBef>
                <a:spcAft>
                  <a:spcPts val="0"/>
                </a:spcAft>
                <a:buSzPts val="1400"/>
                <a:buNone/>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15"/>
        <p:cNvGrpSpPr/>
        <p:nvPr/>
      </p:nvGrpSpPr>
      <p:grpSpPr>
        <a:xfrm>
          <a:off x="0" y="0"/>
          <a:ext cx="0" cy="0"/>
          <a:chOff x="0" y="0"/>
          <a:chExt cx="0" cy="0"/>
        </a:xfrm>
      </p:grpSpPr>
      <p:sp>
        <p:nvSpPr>
          <p:cNvPr id="16" name="Google Shape;1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19"/>
        <p:cNvGrpSpPr/>
        <p:nvPr/>
      </p:nvGrpSpPr>
      <p:grpSpPr>
        <a:xfrm>
          <a:off x="0" y="0"/>
          <a:ext cx="0" cy="0"/>
          <a:chOff x="0" y="0"/>
          <a:chExt cx="0" cy="0"/>
        </a:xfrm>
      </p:grpSpPr>
      <p:sp>
        <p:nvSpPr>
          <p:cNvPr id="20" name="Google Shape;20;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25"/>
        <p:cNvGrpSpPr/>
        <p:nvPr/>
      </p:nvGrpSpPr>
      <p:grpSpPr>
        <a:xfrm>
          <a:off x="0" y="0"/>
          <a:ext cx="0" cy="0"/>
          <a:chOff x="0" y="0"/>
          <a:chExt cx="0" cy="0"/>
        </a:xfrm>
      </p:grpSpPr>
      <p:sp>
        <p:nvSpPr>
          <p:cNvPr id="26" name="Google Shape;2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31"/>
        <p:cNvGrpSpPr/>
        <p:nvPr/>
      </p:nvGrpSpPr>
      <p:grpSpPr>
        <a:xfrm>
          <a:off x="0" y="0"/>
          <a:ext cx="0" cy="0"/>
          <a:chOff x="0" y="0"/>
          <a:chExt cx="0" cy="0"/>
        </a:xfrm>
      </p:grpSpPr>
      <p:sp>
        <p:nvSpPr>
          <p:cNvPr id="32" name="Google Shape;32;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44"/>
        <p:cNvGrpSpPr/>
        <p:nvPr/>
      </p:nvGrpSpPr>
      <p:grpSpPr>
        <a:xfrm>
          <a:off x="0" y="0"/>
          <a:ext cx="0" cy="0"/>
          <a:chOff x="0" y="0"/>
          <a:chExt cx="0" cy="0"/>
        </a:xfrm>
      </p:grpSpPr>
      <p:sp>
        <p:nvSpPr>
          <p:cNvPr id="45" name="Google Shape;45;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53"/>
        <p:cNvGrpSpPr/>
        <p:nvPr/>
      </p:nvGrpSpPr>
      <p:grpSpPr>
        <a:xfrm>
          <a:off x="0" y="0"/>
          <a:ext cx="0" cy="0"/>
          <a:chOff x="0" y="0"/>
          <a:chExt cx="0" cy="0"/>
        </a:xfrm>
      </p:grpSpPr>
      <p:sp>
        <p:nvSpPr>
          <p:cNvPr id="54" name="Google Shape;54;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2"/>
          <p:cNvSpPr>
            <a:spLocks noGrp="1"/>
          </p:cNvSpPr>
          <p:nvPr>
            <p:ph type="pic" idx="2"/>
          </p:nvPr>
        </p:nvSpPr>
        <p:spPr>
          <a:xfrm>
            <a:off x="5183188" y="987425"/>
            <a:ext cx="6172200" cy="4873625"/>
          </a:xfrm>
          <a:prstGeom prst="rect">
            <a:avLst/>
          </a:prstGeom>
          <a:noFill/>
          <a:ln>
            <a:noFill/>
          </a:ln>
        </p:spPr>
      </p:sp>
      <p:sp>
        <p:nvSpPr>
          <p:cNvPr id="68" name="Google Shape;68;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jpeg"/><Relationship Id="rId7"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jpeg"/><Relationship Id="rId7"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35"/>
          <p:cNvSpPr/>
          <p:nvPr/>
        </p:nvSpPr>
        <p:spPr>
          <a:xfrm>
            <a:off x="1" y="0"/>
            <a:ext cx="12192000" cy="1716833"/>
          </a:xfrm>
          <a:prstGeom prst="rect">
            <a:avLst/>
          </a:prstGeom>
          <a:solidFill>
            <a:srgbClr val="0070C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0" name="Google Shape;90;p35"/>
          <p:cNvSpPr txBox="1"/>
          <p:nvPr/>
        </p:nvSpPr>
        <p:spPr>
          <a:xfrm>
            <a:off x="733340" y="3188100"/>
            <a:ext cx="10920627" cy="25545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uk-UA" sz="4000" b="1" i="0" u="none" strike="noStrike" cap="none" dirty="0">
                <a:solidFill>
                  <a:schemeClr val="tx1"/>
                </a:solidFill>
                <a:latin typeface="Proxima Nova" panose="020B0604020202020204" charset="0"/>
                <a:ea typeface="Montserrat SemiBold"/>
                <a:cs typeface="Montserrat SemiBold"/>
                <a:sym typeface="Montserrat SemiBold"/>
              </a:rPr>
              <a:t>ЗВІТ</a:t>
            </a:r>
            <a:endParaRPr sz="2000" b="0" i="0" u="none" strike="noStrike" cap="none" dirty="0">
              <a:solidFill>
                <a:schemeClr val="tx1"/>
              </a:solidFill>
              <a:latin typeface="Proxima Nova" panose="020B0604020202020204" charset="0"/>
              <a:ea typeface="Montserrat SemiBold"/>
              <a:cs typeface="Montserrat SemiBold"/>
              <a:sym typeface="Montserrat SemiBold"/>
            </a:endParaRPr>
          </a:p>
          <a:p>
            <a:pPr marL="0" marR="0" lvl="0" indent="0" algn="ctr" rtl="0">
              <a:lnSpc>
                <a:spcPct val="100000"/>
              </a:lnSpc>
              <a:spcBef>
                <a:spcPts val="0"/>
              </a:spcBef>
              <a:spcAft>
                <a:spcPts val="0"/>
              </a:spcAft>
              <a:buClr>
                <a:srgbClr val="000000"/>
              </a:buClr>
              <a:buSzPts val="4000"/>
              <a:buFont typeface="Arial"/>
              <a:buNone/>
            </a:pPr>
            <a:r>
              <a:rPr lang="uk-UA" sz="4000" b="0" i="0" u="none" strike="noStrike" cap="none" dirty="0">
                <a:solidFill>
                  <a:schemeClr val="tx1"/>
                </a:solidFill>
                <a:latin typeface="Proxima Nova" panose="020B0604020202020204" charset="0"/>
                <a:ea typeface="Montserrat SemiBold"/>
                <a:cs typeface="Montserrat SemiBold"/>
                <a:sym typeface="Montserrat SemiBold"/>
              </a:rPr>
              <a:t>за </a:t>
            </a:r>
            <a:r>
              <a:rPr lang="uk-UA" sz="4000" b="0" i="0" u="none" strike="noStrike" cap="none" dirty="0" smtClean="0">
                <a:solidFill>
                  <a:schemeClr val="tx1"/>
                </a:solidFill>
                <a:latin typeface="Proxima Nova" panose="020B0604020202020204" charset="0"/>
                <a:ea typeface="Montserrat SemiBold"/>
                <a:cs typeface="Montserrat SemiBold"/>
                <a:sym typeface="Montserrat SemiBold"/>
              </a:rPr>
              <a:t>2024 </a:t>
            </a:r>
            <a:r>
              <a:rPr lang="uk-UA" sz="4000" b="0" i="0" u="none" strike="noStrike" cap="none" dirty="0">
                <a:solidFill>
                  <a:schemeClr val="tx1"/>
                </a:solidFill>
                <a:latin typeface="Proxima Nova" panose="020B0604020202020204" charset="0"/>
                <a:ea typeface="Montserrat SemiBold"/>
                <a:cs typeface="Montserrat SemiBold"/>
                <a:sym typeface="Montserrat SemiBold"/>
              </a:rPr>
              <a:t>рік</a:t>
            </a:r>
            <a:endParaRPr sz="2000" b="0" i="0" u="none" strike="noStrike" cap="none" dirty="0">
              <a:solidFill>
                <a:schemeClr val="tx1"/>
              </a:solidFill>
              <a:latin typeface="Proxima Nova" panose="020B0604020202020204" charset="0"/>
              <a:ea typeface="Montserrat SemiBold"/>
              <a:cs typeface="Montserrat SemiBold"/>
              <a:sym typeface="Montserrat SemiBold"/>
            </a:endParaRPr>
          </a:p>
          <a:p>
            <a:pPr marL="0" marR="0" lvl="0" indent="0" algn="ctr" rtl="0">
              <a:lnSpc>
                <a:spcPct val="100000"/>
              </a:lnSpc>
              <a:spcBef>
                <a:spcPts val="0"/>
              </a:spcBef>
              <a:spcAft>
                <a:spcPts val="0"/>
              </a:spcAft>
              <a:buClr>
                <a:srgbClr val="000000"/>
              </a:buClr>
              <a:buSzPts val="4000"/>
              <a:buFont typeface="Arial"/>
              <a:buNone/>
            </a:pPr>
            <a:r>
              <a:rPr lang="uk-UA" sz="4000" b="0" i="0" u="none" strike="noStrike" cap="none" dirty="0" smtClean="0">
                <a:solidFill>
                  <a:schemeClr val="tx1"/>
                </a:solidFill>
                <a:latin typeface="Proxima Nova" panose="020B0604020202020204" charset="0"/>
                <a:ea typeface="Montserrat SemiBold"/>
                <a:cs typeface="Montserrat SemiBold"/>
                <a:sym typeface="Montserrat SemiBold"/>
              </a:rPr>
              <a:t>поліцейських офіцерів </a:t>
            </a:r>
            <a:r>
              <a:rPr lang="uk-UA" sz="4000" b="0" i="0" u="none" strike="noStrike" cap="none" dirty="0">
                <a:solidFill>
                  <a:schemeClr val="tx1"/>
                </a:solidFill>
                <a:latin typeface="Proxima Nova" panose="020B0604020202020204" charset="0"/>
                <a:ea typeface="Montserrat SemiBold"/>
                <a:cs typeface="Montserrat SemiBold"/>
                <a:sym typeface="Montserrat SemiBold"/>
              </a:rPr>
              <a:t>громади</a:t>
            </a:r>
            <a:endParaRPr sz="2000" b="0" i="0" u="none" strike="noStrike" cap="none" dirty="0">
              <a:solidFill>
                <a:schemeClr val="tx1"/>
              </a:solidFill>
              <a:latin typeface="Proxima Nova" panose="020B0604020202020204" charset="0"/>
              <a:ea typeface="Montserrat SemiBold"/>
              <a:cs typeface="Montserrat SemiBold"/>
              <a:sym typeface="Montserrat SemiBold"/>
            </a:endParaRPr>
          </a:p>
          <a:p>
            <a:pPr marL="0" marR="0" lvl="0" indent="0" algn="ctr" rtl="0">
              <a:lnSpc>
                <a:spcPct val="100000"/>
              </a:lnSpc>
              <a:spcBef>
                <a:spcPts val="0"/>
              </a:spcBef>
              <a:spcAft>
                <a:spcPts val="0"/>
              </a:spcAft>
              <a:buClr>
                <a:srgbClr val="000000"/>
              </a:buClr>
              <a:buSzPts val="4000"/>
              <a:buFont typeface="Arial"/>
              <a:buNone/>
            </a:pPr>
            <a:r>
              <a:rPr lang="uk-UA" sz="4000" b="0" i="0" u="none" strike="noStrike" cap="none" dirty="0">
                <a:solidFill>
                  <a:schemeClr val="tx1"/>
                </a:solidFill>
                <a:latin typeface="Proxima Nova" panose="020B0604020202020204" charset="0"/>
                <a:ea typeface="Montserrat SemiBold"/>
                <a:cs typeface="Montserrat SemiBold"/>
                <a:sym typeface="Montserrat SemiBold"/>
              </a:rPr>
              <a:t>Боярської громади</a:t>
            </a:r>
            <a:endParaRPr sz="4000" b="0" i="0" u="none" strike="noStrike" cap="none" dirty="0">
              <a:solidFill>
                <a:schemeClr val="tx1"/>
              </a:solidFill>
              <a:latin typeface="Proxima Nova" panose="020B0604020202020204" charset="0"/>
              <a:ea typeface="Montserrat SemiBold"/>
              <a:cs typeface="Montserrat SemiBold"/>
              <a:sym typeface="Montserrat SemiBold"/>
            </a:endParaRPr>
          </a:p>
        </p:txBody>
      </p:sp>
      <p:cxnSp>
        <p:nvCxnSpPr>
          <p:cNvPr id="91" name="Google Shape;91;p35"/>
          <p:cNvCxnSpPr/>
          <p:nvPr/>
        </p:nvCxnSpPr>
        <p:spPr>
          <a:xfrm>
            <a:off x="1" y="1927952"/>
            <a:ext cx="4973215" cy="0"/>
          </a:xfrm>
          <a:prstGeom prst="straightConnector1">
            <a:avLst/>
          </a:prstGeom>
          <a:noFill/>
          <a:ln w="57150" cap="flat" cmpd="sng">
            <a:solidFill>
              <a:schemeClr val="accent4"/>
            </a:solidFill>
            <a:prstDash val="solid"/>
            <a:miter lim="800000"/>
            <a:headEnd type="none" w="sm" len="sm"/>
            <a:tailEnd type="none" w="sm" len="sm"/>
          </a:ln>
        </p:spPr>
      </p:cxnSp>
      <p:cxnSp>
        <p:nvCxnSpPr>
          <p:cNvPr id="92" name="Google Shape;92;p35"/>
          <p:cNvCxnSpPr/>
          <p:nvPr/>
        </p:nvCxnSpPr>
        <p:spPr>
          <a:xfrm>
            <a:off x="6935821" y="1927952"/>
            <a:ext cx="5245245" cy="0"/>
          </a:xfrm>
          <a:prstGeom prst="straightConnector1">
            <a:avLst/>
          </a:prstGeom>
          <a:noFill/>
          <a:ln w="57150" cap="flat" cmpd="sng">
            <a:solidFill>
              <a:schemeClr val="accent4"/>
            </a:solidFill>
            <a:prstDash val="solid"/>
            <a:miter lim="800000"/>
            <a:headEnd type="none" w="sm" len="sm"/>
            <a:tailEnd type="none" w="sm" len="sm"/>
          </a:ln>
        </p:spPr>
      </p:cxnSp>
      <p:pic>
        <p:nvPicPr>
          <p:cNvPr id="93" name="Google Shape;93;p35"/>
          <p:cNvPicPr preferRelativeResize="0"/>
          <p:nvPr/>
        </p:nvPicPr>
        <p:blipFill rotWithShape="1">
          <a:blip r:embed="rId3"/>
          <a:srcRect/>
          <a:stretch/>
        </p:blipFill>
        <p:spPr>
          <a:xfrm>
            <a:off x="3012349" y="354158"/>
            <a:ext cx="5993130" cy="50292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8"/>
          <p:cNvPicPr preferRelativeResize="0"/>
          <p:nvPr/>
        </p:nvPicPr>
        <p:blipFill rotWithShape="1">
          <a:blip r:embed="rId3">
            <a:alphaModFix/>
          </a:blip>
          <a:srcRect/>
          <a:stretch/>
        </p:blipFill>
        <p:spPr>
          <a:xfrm>
            <a:off x="-66677" y="-1043"/>
            <a:ext cx="12258677" cy="6857960"/>
          </a:xfrm>
          <a:prstGeom prst="rect">
            <a:avLst/>
          </a:prstGeom>
          <a:noFill/>
          <a:ln>
            <a:noFill/>
          </a:ln>
        </p:spPr>
      </p:pic>
      <p:sp>
        <p:nvSpPr>
          <p:cNvPr id="282" name="Google Shape;282;p8"/>
          <p:cNvSpPr txBox="1"/>
          <p:nvPr/>
        </p:nvSpPr>
        <p:spPr>
          <a:xfrm>
            <a:off x="260271" y="579421"/>
            <a:ext cx="551144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Montserrat SemiBold"/>
                <a:ea typeface="Montserrat SemiBold"/>
                <a:cs typeface="Montserrat SemiBold"/>
                <a:sym typeface="Montserrat SemiBold"/>
              </a:rPr>
              <a:t>ПРОФІЛАКТИЧНА РОБОТА</a:t>
            </a:r>
            <a:endParaRPr sz="2800" b="0" i="0" u="none" strike="noStrike" cap="none">
              <a:solidFill>
                <a:schemeClr val="lt1"/>
              </a:solidFill>
              <a:latin typeface="Montserrat SemiBold"/>
              <a:ea typeface="Montserrat SemiBold"/>
              <a:cs typeface="Montserrat SemiBold"/>
              <a:sym typeface="Montserrat SemiBold"/>
            </a:endParaRPr>
          </a:p>
        </p:txBody>
      </p:sp>
      <p:sp>
        <p:nvSpPr>
          <p:cNvPr id="283" name="Google Shape;283;p8"/>
          <p:cNvSpPr txBox="1"/>
          <p:nvPr/>
        </p:nvSpPr>
        <p:spPr>
          <a:xfrm>
            <a:off x="992042" y="1868585"/>
            <a:ext cx="617243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rgbClr val="182947"/>
                </a:solidFill>
                <a:latin typeface="Montserrat SemiBold"/>
                <a:ea typeface="Montserrat SemiBold"/>
                <a:cs typeface="Montserrat SemiBold"/>
                <a:sym typeface="Montserrat SemiBold"/>
              </a:rPr>
              <a:t>у сфері громадської безпеки</a:t>
            </a:r>
            <a:endParaRPr sz="2800" b="0" i="0" u="none" strike="noStrike" cap="none">
              <a:solidFill>
                <a:srgbClr val="182947"/>
              </a:solidFill>
              <a:latin typeface="Montserrat SemiBold"/>
              <a:ea typeface="Montserrat SemiBold"/>
              <a:cs typeface="Montserrat SemiBold"/>
              <a:sym typeface="Montserrat SemiBold"/>
            </a:endParaRPr>
          </a:p>
        </p:txBody>
      </p:sp>
      <p:cxnSp>
        <p:nvCxnSpPr>
          <p:cNvPr id="284" name="Google Shape;284;p8"/>
          <p:cNvCxnSpPr/>
          <p:nvPr/>
        </p:nvCxnSpPr>
        <p:spPr>
          <a:xfrm>
            <a:off x="1044022" y="2452313"/>
            <a:ext cx="5728567" cy="10139"/>
          </a:xfrm>
          <a:prstGeom prst="straightConnector1">
            <a:avLst/>
          </a:prstGeom>
          <a:noFill/>
          <a:ln w="28575" cap="flat" cmpd="sng">
            <a:solidFill>
              <a:schemeClr val="accent4"/>
            </a:solidFill>
            <a:prstDash val="solid"/>
            <a:miter lim="800000"/>
            <a:headEnd type="none" w="sm" len="sm"/>
            <a:tailEnd type="none" w="sm" len="sm"/>
          </a:ln>
        </p:spPr>
      </p:cxnSp>
      <p:sp>
        <p:nvSpPr>
          <p:cNvPr id="285" name="Google Shape;285;p8"/>
          <p:cNvSpPr txBox="1"/>
          <p:nvPr/>
        </p:nvSpPr>
        <p:spPr>
          <a:xfrm>
            <a:off x="400949" y="2629967"/>
            <a:ext cx="9456484"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1" i="0" u="none" strike="noStrike" cap="none">
                <a:solidFill>
                  <a:srgbClr val="182947"/>
                </a:solidFill>
                <a:latin typeface="Montserrat Medium"/>
                <a:ea typeface="Montserrat Medium"/>
                <a:cs typeface="Montserrat Medium"/>
                <a:sym typeface="Montserrat Medium"/>
              </a:rPr>
              <a:t>СТ. 44 КУпАП </a:t>
            </a:r>
            <a:endParaRPr sz="1400" b="0" i="0" u="none" strike="noStrike" cap="none">
              <a:solidFill>
                <a:srgbClr val="000000"/>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1600"/>
              <a:buFont typeface="Arial"/>
              <a:buNone/>
            </a:pPr>
            <a:r>
              <a:rPr lang="uk-UA" sz="1600" b="0" i="0" u="none" strike="noStrike" cap="none">
                <a:solidFill>
                  <a:srgbClr val="182947"/>
                </a:solidFill>
                <a:latin typeface="Montserrat Light"/>
                <a:ea typeface="Montserrat Light"/>
                <a:cs typeface="Montserrat Light"/>
                <a:sym typeface="Montserrat Light"/>
              </a:rPr>
              <a:t>Незаконні виробництво, придбання, зберігання, перевезення, пересилання</a:t>
            </a:r>
            <a:endParaRPr sz="16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600"/>
              <a:buFont typeface="Arial"/>
              <a:buNone/>
            </a:pPr>
            <a:r>
              <a:rPr lang="uk-UA" sz="1600" b="0" i="0" u="none" strike="noStrike" cap="none">
                <a:solidFill>
                  <a:srgbClr val="182947"/>
                </a:solidFill>
                <a:latin typeface="Montserrat Light"/>
                <a:ea typeface="Montserrat Light"/>
                <a:cs typeface="Montserrat Light"/>
                <a:sym typeface="Montserrat Light"/>
              </a:rPr>
              <a:t>наркотичних засобів без мети збуту в невеликих розмірів</a:t>
            </a:r>
            <a:endParaRPr sz="1600" b="0" i="0" u="none" strike="noStrike" cap="none">
              <a:solidFill>
                <a:srgbClr val="182947"/>
              </a:solidFill>
              <a:latin typeface="Montserrat Light"/>
              <a:ea typeface="Montserrat Light"/>
              <a:cs typeface="Montserrat Light"/>
              <a:sym typeface="Montserrat Light"/>
            </a:endParaRPr>
          </a:p>
        </p:txBody>
      </p:sp>
      <p:sp>
        <p:nvSpPr>
          <p:cNvPr id="286" name="Google Shape;286;p8"/>
          <p:cNvSpPr txBox="1"/>
          <p:nvPr/>
        </p:nvSpPr>
        <p:spPr>
          <a:xfrm>
            <a:off x="402929" y="3510170"/>
            <a:ext cx="5226128"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1" i="0" u="none" strike="noStrike" cap="none">
                <a:solidFill>
                  <a:srgbClr val="182947"/>
                </a:solidFill>
                <a:latin typeface="Montserrat SemiBold"/>
                <a:ea typeface="Montserrat SemiBold"/>
                <a:cs typeface="Montserrat SemiBold"/>
                <a:sym typeface="Montserrat SemiBold"/>
              </a:rPr>
              <a:t>СТ. 51 КУпАП</a:t>
            </a:r>
            <a:endParaRPr sz="14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600"/>
              <a:buFont typeface="Arial"/>
              <a:buNone/>
            </a:pPr>
            <a:r>
              <a:rPr lang="uk-UA" sz="1600" b="0" i="0" u="none" strike="noStrike" cap="none">
                <a:solidFill>
                  <a:srgbClr val="182947"/>
                </a:solidFill>
                <a:latin typeface="Montserrat Light"/>
                <a:ea typeface="Montserrat Light"/>
                <a:cs typeface="Montserrat Light"/>
                <a:sym typeface="Montserrat Light"/>
              </a:rPr>
              <a:t>Дрібне викрадення чужого майна</a:t>
            </a:r>
            <a:endParaRPr sz="1600" b="0" i="0" u="none" strike="noStrike" cap="none">
              <a:solidFill>
                <a:srgbClr val="182947"/>
              </a:solidFill>
              <a:latin typeface="Montserrat Light"/>
              <a:ea typeface="Montserrat Light"/>
              <a:cs typeface="Montserrat Light"/>
              <a:sym typeface="Montserrat Light"/>
            </a:endParaRPr>
          </a:p>
        </p:txBody>
      </p:sp>
      <p:sp>
        <p:nvSpPr>
          <p:cNvPr id="287" name="Google Shape;287;p8"/>
          <p:cNvSpPr txBox="1"/>
          <p:nvPr/>
        </p:nvSpPr>
        <p:spPr>
          <a:xfrm>
            <a:off x="400948" y="4240236"/>
            <a:ext cx="9838321"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SemiBold"/>
                <a:ea typeface="Montserrat SemiBold"/>
                <a:cs typeface="Montserrat SemiBold"/>
                <a:sym typeface="Montserrat SemiBold"/>
              </a:rPr>
              <a:t>СТ. 152 КУпАП</a:t>
            </a:r>
            <a:endParaRPr sz="14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600"/>
              <a:buFont typeface="Arial"/>
              <a:buNone/>
            </a:pPr>
            <a:r>
              <a:rPr lang="uk-UA" sz="1600" b="0" i="0" u="none" strike="noStrike" cap="none">
                <a:solidFill>
                  <a:srgbClr val="182947"/>
                </a:solidFill>
                <a:latin typeface="Montserrat Light"/>
                <a:ea typeface="Montserrat Light"/>
                <a:cs typeface="Montserrat Light"/>
                <a:sym typeface="Montserrat Light"/>
              </a:rPr>
              <a:t>Порушення державних стандартів, норм і правил</a:t>
            </a:r>
            <a:r>
              <a:rPr lang="uk-UA" sz="1600" b="0" i="0" u="none" strike="noStrike" cap="none">
                <a:solidFill>
                  <a:srgbClr val="000000"/>
                </a:solidFill>
                <a:latin typeface="Montserrat Light"/>
                <a:ea typeface="Montserrat Light"/>
                <a:cs typeface="Montserrat Light"/>
                <a:sym typeface="Montserrat Light"/>
              </a:rPr>
              <a:t> </a:t>
            </a:r>
            <a:r>
              <a:rPr lang="uk-UA" sz="1600" b="0" i="0" u="none" strike="noStrike" cap="none">
                <a:solidFill>
                  <a:srgbClr val="182947"/>
                </a:solidFill>
                <a:latin typeface="Montserrat Light"/>
                <a:ea typeface="Montserrat Light"/>
                <a:cs typeface="Montserrat Light"/>
                <a:sym typeface="Montserrat Light"/>
              </a:rPr>
              <a:t>у сфері благоустрою населених пунктів</a:t>
            </a:r>
            <a:endParaRPr sz="1600" b="0" i="0" u="none" strike="noStrike" cap="none">
              <a:solidFill>
                <a:srgbClr val="182947"/>
              </a:solidFill>
              <a:latin typeface="Montserrat Light"/>
              <a:ea typeface="Montserrat Light"/>
              <a:cs typeface="Montserrat Light"/>
              <a:sym typeface="Montserrat Light"/>
            </a:endParaRPr>
          </a:p>
        </p:txBody>
      </p:sp>
      <p:pic>
        <p:nvPicPr>
          <p:cNvPr id="288" name="Google Shape;288;p8"/>
          <p:cNvPicPr preferRelativeResize="0"/>
          <p:nvPr/>
        </p:nvPicPr>
        <p:blipFill rotWithShape="1">
          <a:blip r:embed="rId4">
            <a:alphaModFix/>
          </a:blip>
          <a:srcRect/>
          <a:stretch/>
        </p:blipFill>
        <p:spPr>
          <a:xfrm>
            <a:off x="260272" y="1833434"/>
            <a:ext cx="578684" cy="634350"/>
          </a:xfrm>
          <a:prstGeom prst="rect">
            <a:avLst/>
          </a:prstGeom>
          <a:noFill/>
          <a:ln>
            <a:noFill/>
          </a:ln>
        </p:spPr>
      </p:pic>
      <p:sp>
        <p:nvSpPr>
          <p:cNvPr id="289" name="Google Shape;289;p8"/>
          <p:cNvSpPr txBox="1"/>
          <p:nvPr/>
        </p:nvSpPr>
        <p:spPr>
          <a:xfrm>
            <a:off x="10706894" y="2793278"/>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7</a:t>
            </a:r>
            <a:endParaRPr sz="3200" b="0" i="0" u="none" strike="noStrike" cap="none" dirty="0">
              <a:solidFill>
                <a:srgbClr val="182947"/>
              </a:solidFill>
              <a:latin typeface="Montserrat SemiBold"/>
              <a:ea typeface="Montserrat SemiBold"/>
              <a:cs typeface="Montserrat SemiBold"/>
              <a:sym typeface="Montserrat SemiBold"/>
            </a:endParaRPr>
          </a:p>
        </p:txBody>
      </p:sp>
      <p:sp>
        <p:nvSpPr>
          <p:cNvPr id="290" name="Google Shape;290;p8"/>
          <p:cNvSpPr txBox="1"/>
          <p:nvPr/>
        </p:nvSpPr>
        <p:spPr>
          <a:xfrm>
            <a:off x="10706894" y="3655501"/>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22</a:t>
            </a:r>
            <a:endParaRPr sz="3200" b="0" i="0" u="none" strike="noStrike" cap="none" dirty="0">
              <a:solidFill>
                <a:srgbClr val="182947"/>
              </a:solidFill>
              <a:latin typeface="Montserrat SemiBold"/>
              <a:ea typeface="Montserrat SemiBold"/>
              <a:cs typeface="Montserrat SemiBold"/>
              <a:sym typeface="Montserrat SemiBold"/>
            </a:endParaRPr>
          </a:p>
        </p:txBody>
      </p:sp>
      <p:sp>
        <p:nvSpPr>
          <p:cNvPr id="291" name="Google Shape;291;p8"/>
          <p:cNvSpPr txBox="1"/>
          <p:nvPr/>
        </p:nvSpPr>
        <p:spPr>
          <a:xfrm>
            <a:off x="10732447" y="4439454"/>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a:solidFill>
                  <a:srgbClr val="182947"/>
                </a:solidFill>
                <a:latin typeface="Montserrat SemiBold"/>
                <a:ea typeface="Montserrat SemiBold"/>
                <a:cs typeface="Montserrat SemiBold"/>
                <a:sym typeface="Montserrat SemiBold"/>
              </a:rPr>
              <a:t>16</a:t>
            </a:r>
            <a:endParaRPr sz="3200" b="0" i="0" u="none" strike="noStrike" cap="none" dirty="0">
              <a:solidFill>
                <a:srgbClr val="182947"/>
              </a:solidFill>
              <a:latin typeface="Montserrat SemiBold"/>
              <a:ea typeface="Montserrat SemiBold"/>
              <a:cs typeface="Montserrat SemiBold"/>
              <a:sym typeface="Montserrat SemiBold"/>
            </a:endParaRPr>
          </a:p>
        </p:txBody>
      </p:sp>
      <p:sp>
        <p:nvSpPr>
          <p:cNvPr id="292" name="Google Shape;292;p8"/>
          <p:cNvSpPr txBox="1"/>
          <p:nvPr/>
        </p:nvSpPr>
        <p:spPr>
          <a:xfrm>
            <a:off x="400948" y="4874218"/>
            <a:ext cx="10109141"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1" i="0" u="none" strike="noStrike" cap="none" dirty="0">
                <a:solidFill>
                  <a:srgbClr val="182947"/>
                </a:solidFill>
                <a:latin typeface="Montserrat SemiBold"/>
                <a:ea typeface="Montserrat SemiBold"/>
                <a:cs typeface="Montserrat SemiBold"/>
                <a:sym typeface="Montserrat SemiBold"/>
              </a:rPr>
              <a:t>СТ. 156 КУпАП </a:t>
            </a:r>
            <a:endParaRPr sz="1400" b="0" i="0" u="none" strike="noStrike" cap="none" dirty="0">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600"/>
              <a:buFont typeface="Arial"/>
              <a:buNone/>
            </a:pPr>
            <a:r>
              <a:rPr lang="uk-UA" sz="1600" b="0" i="0" u="none" strike="noStrike" cap="none" dirty="0">
                <a:solidFill>
                  <a:srgbClr val="182947"/>
                </a:solidFill>
                <a:latin typeface="Montserrat Light"/>
                <a:ea typeface="Montserrat Light"/>
                <a:cs typeface="Montserrat Light"/>
                <a:sym typeface="Montserrat Light"/>
              </a:rPr>
              <a:t>Порушення правил торгівлі пивом, алкогольними,</a:t>
            </a:r>
            <a:r>
              <a:rPr lang="uk-UA" sz="1600" b="0" i="0" u="none" strike="noStrike" cap="none" dirty="0">
                <a:solidFill>
                  <a:srgbClr val="000000"/>
                </a:solidFill>
                <a:latin typeface="Montserrat Light"/>
                <a:ea typeface="Montserrat Light"/>
                <a:cs typeface="Montserrat Light"/>
                <a:sym typeface="Montserrat Light"/>
              </a:rPr>
              <a:t> </a:t>
            </a:r>
            <a:r>
              <a:rPr lang="uk-UA" sz="1600" b="0" i="0" u="none" strike="noStrike" cap="none" dirty="0">
                <a:solidFill>
                  <a:srgbClr val="182947"/>
                </a:solidFill>
                <a:latin typeface="Montserrat Light"/>
                <a:ea typeface="Montserrat Light"/>
                <a:cs typeface="Montserrat Light"/>
                <a:sym typeface="Montserrat Light"/>
              </a:rPr>
              <a:t>слабоалкогольними напоями і тютюновими виробами</a:t>
            </a:r>
            <a:endParaRPr sz="1600" b="0" i="0" u="none" strike="noStrike" cap="none" dirty="0">
              <a:solidFill>
                <a:srgbClr val="182947"/>
              </a:solidFill>
              <a:latin typeface="Montserrat Light"/>
              <a:ea typeface="Montserrat Light"/>
              <a:cs typeface="Montserrat Light"/>
              <a:sym typeface="Montserrat Light"/>
            </a:endParaRPr>
          </a:p>
        </p:txBody>
      </p:sp>
      <p:sp>
        <p:nvSpPr>
          <p:cNvPr id="293" name="Google Shape;293;p8"/>
          <p:cNvSpPr txBox="1"/>
          <p:nvPr/>
        </p:nvSpPr>
        <p:spPr>
          <a:xfrm>
            <a:off x="10706894" y="5150952"/>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b="0" i="0" u="none" strike="noStrike" cap="none" dirty="0" smtClean="0">
                <a:solidFill>
                  <a:srgbClr val="182947"/>
                </a:solidFill>
                <a:latin typeface="Montserrat SemiBold"/>
                <a:ea typeface="Montserrat SemiBold"/>
                <a:cs typeface="Montserrat SemiBold"/>
                <a:sym typeface="Montserrat SemiBold"/>
              </a:rPr>
              <a:t>2</a:t>
            </a:r>
            <a:endParaRPr sz="3200" b="0" i="0" u="none" strike="noStrike" cap="none" dirty="0">
              <a:solidFill>
                <a:srgbClr val="182947"/>
              </a:solidFill>
              <a:latin typeface="Montserrat SemiBold"/>
              <a:ea typeface="Montserrat SemiBold"/>
              <a:cs typeface="Montserrat SemiBold"/>
              <a:sym typeface="Montserrat SemiBold"/>
            </a:endParaRPr>
          </a:p>
        </p:txBody>
      </p:sp>
      <p:sp>
        <p:nvSpPr>
          <p:cNvPr id="16" name="TextBox 15">
            <a:extLst>
              <a:ext uri="{FF2B5EF4-FFF2-40B4-BE49-F238E27FC236}">
                <a16:creationId xmlns:a16="http://schemas.microsoft.com/office/drawing/2014/main" id="{5466D3DB-B9CF-4A6B-88F3-55FB85FBE66D}"/>
              </a:ext>
            </a:extLst>
          </p:cNvPr>
          <p:cNvSpPr txBox="1"/>
          <p:nvPr/>
        </p:nvSpPr>
        <p:spPr>
          <a:xfrm>
            <a:off x="400948" y="5858760"/>
            <a:ext cx="9838320" cy="830997"/>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800"/>
              <a:buFont typeface="Arial"/>
              <a:buNone/>
            </a:pPr>
            <a:r>
              <a:rPr lang="ru-RU" sz="1600" b="1" i="0" u="none" strike="noStrike" cap="none" dirty="0">
                <a:solidFill>
                  <a:srgbClr val="182947"/>
                </a:solidFill>
                <a:latin typeface="Montserrat SemiBold"/>
                <a:ea typeface="Montserrat SemiBold"/>
                <a:cs typeface="Montserrat SemiBold"/>
                <a:sym typeface="Montserrat SemiBold"/>
              </a:rPr>
              <a:t>СТ. 173-2 </a:t>
            </a:r>
            <a:r>
              <a:rPr lang="ru-RU" sz="1600" b="1" i="0" u="none" strike="noStrike" cap="none" dirty="0" err="1">
                <a:solidFill>
                  <a:srgbClr val="182947"/>
                </a:solidFill>
                <a:latin typeface="Montserrat SemiBold"/>
                <a:ea typeface="Montserrat SemiBold"/>
                <a:cs typeface="Montserrat SemiBold"/>
                <a:sym typeface="Montserrat SemiBold"/>
              </a:rPr>
              <a:t>КУпАП</a:t>
            </a:r>
            <a:r>
              <a:rPr lang="ru-RU" sz="1600" b="1" i="0" u="none" strike="noStrike" cap="none" dirty="0">
                <a:solidFill>
                  <a:srgbClr val="182947"/>
                </a:solidFill>
                <a:latin typeface="Montserrat SemiBold"/>
                <a:ea typeface="Montserrat SemiBold"/>
                <a:cs typeface="Montserrat SemiBold"/>
                <a:sym typeface="Montserrat SemiBold"/>
              </a:rPr>
              <a:t> </a:t>
            </a:r>
            <a:endParaRPr lang="ru-RU" sz="1200" b="0" i="0" u="none" strike="noStrike" cap="none" dirty="0">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600"/>
              <a:buFont typeface="Arial"/>
              <a:buNone/>
            </a:pPr>
            <a:r>
              <a:rPr lang="ru-RU" sz="1600" dirty="0" err="1">
                <a:solidFill>
                  <a:srgbClr val="182947"/>
                </a:solidFill>
                <a:latin typeface="Montserrat Light"/>
              </a:rPr>
              <a:t>Вчинення</a:t>
            </a:r>
            <a:r>
              <a:rPr lang="ru-RU" sz="1600" dirty="0">
                <a:solidFill>
                  <a:srgbClr val="182947"/>
                </a:solidFill>
                <a:latin typeface="Montserrat Light"/>
              </a:rPr>
              <a:t> </a:t>
            </a:r>
            <a:r>
              <a:rPr lang="ru-RU" sz="1600" dirty="0" err="1">
                <a:solidFill>
                  <a:srgbClr val="182947"/>
                </a:solidFill>
                <a:latin typeface="Montserrat Light"/>
              </a:rPr>
              <a:t>домашнього</a:t>
            </a:r>
            <a:r>
              <a:rPr lang="ru-RU" sz="1600" dirty="0">
                <a:solidFill>
                  <a:srgbClr val="182947"/>
                </a:solidFill>
                <a:latin typeface="Montserrat Light"/>
              </a:rPr>
              <a:t> </a:t>
            </a:r>
            <a:r>
              <a:rPr lang="ru-RU" sz="1600" dirty="0" err="1">
                <a:solidFill>
                  <a:srgbClr val="182947"/>
                </a:solidFill>
                <a:latin typeface="Montserrat Light"/>
              </a:rPr>
              <a:t>насильства</a:t>
            </a:r>
            <a:r>
              <a:rPr lang="ru-RU" sz="1600" dirty="0">
                <a:solidFill>
                  <a:srgbClr val="182947"/>
                </a:solidFill>
                <a:latin typeface="Montserrat Light"/>
              </a:rPr>
              <a:t>, </a:t>
            </a:r>
            <a:r>
              <a:rPr lang="ru-RU" sz="1600" dirty="0" err="1">
                <a:solidFill>
                  <a:srgbClr val="182947"/>
                </a:solidFill>
                <a:latin typeface="Montserrat Light"/>
              </a:rPr>
              <a:t>насильства</a:t>
            </a:r>
            <a:r>
              <a:rPr lang="ru-RU" sz="1600" dirty="0">
                <a:solidFill>
                  <a:srgbClr val="182947"/>
                </a:solidFill>
                <a:latin typeface="Montserrat Light"/>
              </a:rPr>
              <a:t> за </a:t>
            </a:r>
            <a:r>
              <a:rPr lang="ru-RU" sz="1600" dirty="0" err="1">
                <a:solidFill>
                  <a:srgbClr val="182947"/>
                </a:solidFill>
                <a:latin typeface="Montserrat Light"/>
              </a:rPr>
              <a:t>ознакою</a:t>
            </a:r>
            <a:r>
              <a:rPr lang="ru-RU" sz="1600" dirty="0">
                <a:solidFill>
                  <a:srgbClr val="182947"/>
                </a:solidFill>
                <a:latin typeface="Montserrat Light"/>
              </a:rPr>
              <a:t> </a:t>
            </a:r>
            <a:r>
              <a:rPr lang="ru-RU" sz="1600" dirty="0" err="1">
                <a:solidFill>
                  <a:srgbClr val="182947"/>
                </a:solidFill>
                <a:latin typeface="Montserrat Light"/>
              </a:rPr>
              <a:t>статі</a:t>
            </a:r>
            <a:r>
              <a:rPr lang="ru-RU" sz="1600" dirty="0">
                <a:solidFill>
                  <a:srgbClr val="182947"/>
                </a:solidFill>
                <a:latin typeface="Montserrat Light"/>
              </a:rPr>
              <a:t>, </a:t>
            </a:r>
            <a:r>
              <a:rPr lang="ru-RU" sz="1600" dirty="0" err="1">
                <a:solidFill>
                  <a:srgbClr val="182947"/>
                </a:solidFill>
                <a:latin typeface="Montserrat Light"/>
              </a:rPr>
              <a:t>невиконання</a:t>
            </a:r>
            <a:r>
              <a:rPr lang="ru-RU" sz="1600" dirty="0">
                <a:solidFill>
                  <a:srgbClr val="182947"/>
                </a:solidFill>
                <a:latin typeface="Montserrat Light"/>
              </a:rPr>
              <a:t> </a:t>
            </a:r>
            <a:r>
              <a:rPr lang="ru-RU" sz="1600" dirty="0" err="1">
                <a:solidFill>
                  <a:srgbClr val="182947"/>
                </a:solidFill>
                <a:latin typeface="Montserrat Light"/>
              </a:rPr>
              <a:t>термінового</a:t>
            </a:r>
            <a:r>
              <a:rPr lang="ru-RU" sz="1600" dirty="0">
                <a:solidFill>
                  <a:srgbClr val="182947"/>
                </a:solidFill>
                <a:latin typeface="Montserrat Light"/>
              </a:rPr>
              <a:t> </a:t>
            </a:r>
            <a:r>
              <a:rPr lang="ru-RU" sz="1600" dirty="0" err="1">
                <a:solidFill>
                  <a:srgbClr val="182947"/>
                </a:solidFill>
                <a:latin typeface="Montserrat Light"/>
              </a:rPr>
              <a:t>заборонного</a:t>
            </a:r>
            <a:r>
              <a:rPr lang="ru-RU" sz="1600" dirty="0">
                <a:solidFill>
                  <a:srgbClr val="182947"/>
                </a:solidFill>
                <a:latin typeface="Montserrat Light"/>
              </a:rPr>
              <a:t> </a:t>
            </a:r>
            <a:r>
              <a:rPr lang="ru-RU" sz="1600" dirty="0" err="1">
                <a:solidFill>
                  <a:srgbClr val="182947"/>
                </a:solidFill>
                <a:latin typeface="Montserrat Light"/>
              </a:rPr>
              <a:t>припису</a:t>
            </a:r>
            <a:r>
              <a:rPr lang="ru-RU" sz="1600" dirty="0">
                <a:solidFill>
                  <a:srgbClr val="182947"/>
                </a:solidFill>
                <a:latin typeface="Montserrat Light"/>
              </a:rPr>
              <a:t> </a:t>
            </a:r>
            <a:r>
              <a:rPr lang="ru-RU" sz="1600" dirty="0" err="1">
                <a:solidFill>
                  <a:srgbClr val="182947"/>
                </a:solidFill>
                <a:latin typeface="Montserrat Light"/>
              </a:rPr>
              <a:t>або</a:t>
            </a:r>
            <a:r>
              <a:rPr lang="ru-RU" sz="1600" dirty="0">
                <a:solidFill>
                  <a:srgbClr val="182947"/>
                </a:solidFill>
                <a:latin typeface="Montserrat Light"/>
              </a:rPr>
              <a:t> </a:t>
            </a:r>
            <a:r>
              <a:rPr lang="ru-RU" sz="1600" dirty="0" err="1">
                <a:solidFill>
                  <a:srgbClr val="182947"/>
                </a:solidFill>
                <a:latin typeface="Montserrat Light"/>
              </a:rPr>
              <a:t>неповідомлення</a:t>
            </a:r>
            <a:r>
              <a:rPr lang="ru-RU" sz="1600" dirty="0">
                <a:solidFill>
                  <a:srgbClr val="182947"/>
                </a:solidFill>
                <a:latin typeface="Montserrat Light"/>
              </a:rPr>
              <a:t> про </a:t>
            </a:r>
            <a:r>
              <a:rPr lang="ru-RU" sz="1600" dirty="0" err="1">
                <a:solidFill>
                  <a:srgbClr val="182947"/>
                </a:solidFill>
                <a:latin typeface="Montserrat Light"/>
              </a:rPr>
              <a:t>місце</a:t>
            </a:r>
            <a:r>
              <a:rPr lang="ru-RU" sz="1600" dirty="0">
                <a:solidFill>
                  <a:srgbClr val="182947"/>
                </a:solidFill>
                <a:latin typeface="Montserrat Light"/>
              </a:rPr>
              <a:t> </a:t>
            </a:r>
            <a:r>
              <a:rPr lang="ru-RU" sz="1600" dirty="0" err="1">
                <a:solidFill>
                  <a:srgbClr val="182947"/>
                </a:solidFill>
                <a:latin typeface="Montserrat Light"/>
              </a:rPr>
              <a:t>свого</a:t>
            </a:r>
            <a:r>
              <a:rPr lang="ru-RU" sz="1600" dirty="0">
                <a:solidFill>
                  <a:srgbClr val="182947"/>
                </a:solidFill>
                <a:latin typeface="Montserrat Light"/>
              </a:rPr>
              <a:t> </a:t>
            </a:r>
            <a:r>
              <a:rPr lang="ru-RU" sz="1600" dirty="0" err="1">
                <a:solidFill>
                  <a:srgbClr val="182947"/>
                </a:solidFill>
                <a:latin typeface="Montserrat Light"/>
              </a:rPr>
              <a:t>тимчасового</a:t>
            </a:r>
            <a:r>
              <a:rPr lang="ru-RU" sz="1600" dirty="0">
                <a:solidFill>
                  <a:srgbClr val="182947"/>
                </a:solidFill>
                <a:latin typeface="Montserrat Light"/>
              </a:rPr>
              <a:t> </a:t>
            </a:r>
            <a:r>
              <a:rPr lang="ru-RU" sz="1600" dirty="0" err="1">
                <a:solidFill>
                  <a:srgbClr val="182947"/>
                </a:solidFill>
                <a:latin typeface="Montserrat Light"/>
              </a:rPr>
              <a:t>перебування</a:t>
            </a:r>
            <a:endParaRPr lang="ru-RU" sz="1600" dirty="0">
              <a:solidFill>
                <a:srgbClr val="182947"/>
              </a:solidFill>
              <a:latin typeface="Montserrat Light"/>
              <a:sym typeface="Montserrat Light"/>
            </a:endParaRPr>
          </a:p>
        </p:txBody>
      </p:sp>
      <p:sp>
        <p:nvSpPr>
          <p:cNvPr id="17" name="Google Shape;293;p8">
            <a:extLst>
              <a:ext uri="{FF2B5EF4-FFF2-40B4-BE49-F238E27FC236}">
                <a16:creationId xmlns:a16="http://schemas.microsoft.com/office/drawing/2014/main" id="{4A7014DE-DB73-4D2C-A36D-E77DD2A3EAA0}"/>
              </a:ext>
            </a:extLst>
          </p:cNvPr>
          <p:cNvSpPr txBox="1"/>
          <p:nvPr/>
        </p:nvSpPr>
        <p:spPr>
          <a:xfrm>
            <a:off x="10706893" y="6042666"/>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b="0" i="0" u="none" strike="noStrike" cap="none" dirty="0" smtClean="0">
                <a:solidFill>
                  <a:srgbClr val="182947"/>
                </a:solidFill>
                <a:latin typeface="Montserrat SemiBold"/>
                <a:ea typeface="Montserrat SemiBold"/>
                <a:cs typeface="Montserrat SemiBold"/>
                <a:sym typeface="Montserrat SemiBold"/>
              </a:rPr>
              <a:t>49</a:t>
            </a:r>
            <a:endParaRPr sz="3200" b="0" i="0" u="none" strike="noStrike" cap="none" dirty="0">
              <a:solidFill>
                <a:srgbClr val="182947"/>
              </a:solidFill>
              <a:latin typeface="Montserrat SemiBold"/>
              <a:ea typeface="Montserrat SemiBold"/>
              <a:cs typeface="Montserrat SemiBold"/>
              <a:sym typeface="Montserrat SemiBold"/>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9"/>
          <p:cNvPicPr preferRelativeResize="0"/>
          <p:nvPr/>
        </p:nvPicPr>
        <p:blipFill rotWithShape="1">
          <a:blip r:embed="rId3">
            <a:alphaModFix/>
          </a:blip>
          <a:srcRect/>
          <a:stretch/>
        </p:blipFill>
        <p:spPr>
          <a:xfrm>
            <a:off x="-66677" y="-1043"/>
            <a:ext cx="12258677" cy="6857960"/>
          </a:xfrm>
          <a:prstGeom prst="rect">
            <a:avLst/>
          </a:prstGeom>
          <a:noFill/>
          <a:ln>
            <a:noFill/>
          </a:ln>
        </p:spPr>
      </p:pic>
      <p:sp>
        <p:nvSpPr>
          <p:cNvPr id="299" name="Google Shape;299;p9"/>
          <p:cNvSpPr txBox="1"/>
          <p:nvPr/>
        </p:nvSpPr>
        <p:spPr>
          <a:xfrm>
            <a:off x="260272" y="579421"/>
            <a:ext cx="483978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Proxima Nova"/>
                <a:ea typeface="Proxima Nova"/>
                <a:cs typeface="Proxima Nova"/>
                <a:sym typeface="Proxima Nova"/>
              </a:rPr>
              <a:t>ПРОФІЛАКТИЧНА РОБОТА</a:t>
            </a:r>
            <a:endParaRPr sz="2800" b="0" i="0" u="none" strike="noStrike" cap="none">
              <a:solidFill>
                <a:schemeClr val="lt1"/>
              </a:solidFill>
              <a:latin typeface="Proxima Nova"/>
              <a:ea typeface="Proxima Nova"/>
              <a:cs typeface="Proxima Nova"/>
              <a:sym typeface="Proxima Nova"/>
            </a:endParaRPr>
          </a:p>
        </p:txBody>
      </p:sp>
      <p:sp>
        <p:nvSpPr>
          <p:cNvPr id="300" name="Google Shape;300;p9"/>
          <p:cNvSpPr txBox="1"/>
          <p:nvPr/>
        </p:nvSpPr>
        <p:spPr>
          <a:xfrm>
            <a:off x="913415" y="1807024"/>
            <a:ext cx="640178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rgbClr val="182947"/>
                </a:solidFill>
                <a:latin typeface="Montserrat SemiBold"/>
                <a:ea typeface="Montserrat SemiBold"/>
                <a:cs typeface="Montserrat SemiBold"/>
                <a:sym typeface="Montserrat SemiBold"/>
              </a:rPr>
              <a:t>у сфері громадської безпеки</a:t>
            </a:r>
            <a:endParaRPr sz="2800" b="0" i="0" u="none" strike="noStrike" cap="none">
              <a:solidFill>
                <a:srgbClr val="182947"/>
              </a:solidFill>
              <a:latin typeface="Montserrat SemiBold"/>
              <a:ea typeface="Montserrat SemiBold"/>
              <a:cs typeface="Montserrat SemiBold"/>
              <a:sym typeface="Montserrat SemiBold"/>
            </a:endParaRPr>
          </a:p>
        </p:txBody>
      </p:sp>
      <p:cxnSp>
        <p:nvCxnSpPr>
          <p:cNvPr id="301" name="Google Shape;301;p9"/>
          <p:cNvCxnSpPr/>
          <p:nvPr/>
        </p:nvCxnSpPr>
        <p:spPr>
          <a:xfrm rot="10800000" flipH="1">
            <a:off x="913415" y="2393430"/>
            <a:ext cx="5677260" cy="468"/>
          </a:xfrm>
          <a:prstGeom prst="straightConnector1">
            <a:avLst/>
          </a:prstGeom>
          <a:noFill/>
          <a:ln w="28575" cap="flat" cmpd="sng">
            <a:solidFill>
              <a:schemeClr val="accent4"/>
            </a:solidFill>
            <a:prstDash val="solid"/>
            <a:miter lim="800000"/>
            <a:headEnd type="none" w="sm" len="sm"/>
            <a:tailEnd type="none" w="sm" len="sm"/>
          </a:ln>
        </p:spPr>
      </p:cxnSp>
      <p:sp>
        <p:nvSpPr>
          <p:cNvPr id="302" name="Google Shape;302;p9"/>
          <p:cNvSpPr txBox="1"/>
          <p:nvPr/>
        </p:nvSpPr>
        <p:spPr>
          <a:xfrm>
            <a:off x="401976" y="2722206"/>
            <a:ext cx="3205381"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dirty="0">
                <a:solidFill>
                  <a:srgbClr val="182947"/>
                </a:solidFill>
                <a:latin typeface="Montserrat SemiBold"/>
                <a:ea typeface="Montserrat SemiBold"/>
                <a:cs typeface="Montserrat SemiBold"/>
                <a:sym typeface="Montserrat SemiBold"/>
              </a:rPr>
              <a:t>СТ. 173 КУпАП</a:t>
            </a:r>
            <a:endParaRPr sz="1400" b="0" i="0" u="none" strike="noStrike" cap="none" dirty="0">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600"/>
              <a:buFont typeface="Arial"/>
              <a:buNone/>
            </a:pPr>
            <a:r>
              <a:rPr lang="uk-UA" sz="1600" b="0" i="0" u="none" strike="noStrike" cap="none" dirty="0">
                <a:solidFill>
                  <a:srgbClr val="182947"/>
                </a:solidFill>
                <a:latin typeface="Montserrat Light"/>
                <a:ea typeface="Montserrat Light"/>
                <a:cs typeface="Montserrat Light"/>
                <a:sym typeface="Montserrat Light"/>
              </a:rPr>
              <a:t>Дрібне хуліганство</a:t>
            </a:r>
            <a:endParaRPr sz="1600" b="0" i="0" u="none" strike="noStrike" cap="none" dirty="0">
              <a:solidFill>
                <a:srgbClr val="000000"/>
              </a:solidFill>
              <a:latin typeface="Montserrat Light"/>
              <a:ea typeface="Montserrat Light"/>
              <a:cs typeface="Montserrat Light"/>
              <a:sym typeface="Montserrat Light"/>
            </a:endParaRPr>
          </a:p>
        </p:txBody>
      </p:sp>
      <p:sp>
        <p:nvSpPr>
          <p:cNvPr id="303" name="Google Shape;303;p9"/>
          <p:cNvSpPr txBox="1"/>
          <p:nvPr/>
        </p:nvSpPr>
        <p:spPr>
          <a:xfrm>
            <a:off x="401974" y="3307850"/>
            <a:ext cx="8902800"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dirty="0">
                <a:solidFill>
                  <a:srgbClr val="182947"/>
                </a:solidFill>
                <a:latin typeface="Montserrat SemiBold"/>
                <a:ea typeface="Montserrat SemiBold"/>
                <a:cs typeface="Montserrat SemiBold"/>
                <a:sym typeface="Montserrat SemiBold"/>
              </a:rPr>
              <a:t>СТ. </a:t>
            </a:r>
            <a:r>
              <a:rPr lang="uk-UA" sz="1800" b="0" i="0" u="none" strike="noStrike" cap="none" dirty="0" smtClean="0">
                <a:solidFill>
                  <a:srgbClr val="182947"/>
                </a:solidFill>
                <a:latin typeface="Montserrat SemiBold"/>
                <a:ea typeface="Montserrat SemiBold"/>
                <a:cs typeface="Montserrat SemiBold"/>
                <a:sym typeface="Montserrat SemiBold"/>
              </a:rPr>
              <a:t>154 </a:t>
            </a:r>
            <a:r>
              <a:rPr lang="uk-UA" sz="1800" b="0" i="0" u="none" strike="noStrike" cap="none" dirty="0">
                <a:solidFill>
                  <a:srgbClr val="182947"/>
                </a:solidFill>
                <a:latin typeface="Montserrat SemiBold"/>
                <a:ea typeface="Montserrat SemiBold"/>
                <a:cs typeface="Montserrat SemiBold"/>
                <a:sym typeface="Montserrat SemiBold"/>
              </a:rPr>
              <a:t>КУпАП</a:t>
            </a:r>
            <a:endParaRPr sz="1400" b="0" i="0" u="none" strike="noStrike" cap="none" dirty="0">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600"/>
              <a:buFont typeface="Arial"/>
              <a:buNone/>
            </a:pPr>
            <a:r>
              <a:rPr lang="uk-UA" sz="1600" b="0" i="0" u="none" strike="noStrike" cap="none" dirty="0" smtClean="0">
                <a:solidFill>
                  <a:srgbClr val="182947"/>
                </a:solidFill>
                <a:latin typeface="Montserrat Light"/>
                <a:ea typeface="Montserrat Light"/>
                <a:cs typeface="Montserrat Light"/>
                <a:sym typeface="Montserrat Light"/>
              </a:rPr>
              <a:t>Порушення правил утримання собак та котів</a:t>
            </a:r>
            <a:endParaRPr sz="1600" b="0" i="0" u="none" strike="noStrike" cap="none" dirty="0">
              <a:solidFill>
                <a:srgbClr val="182947"/>
              </a:solidFill>
              <a:latin typeface="Montserrat Light"/>
              <a:ea typeface="Montserrat Light"/>
              <a:cs typeface="Montserrat Light"/>
              <a:sym typeface="Montserrat Light"/>
            </a:endParaRPr>
          </a:p>
        </p:txBody>
      </p:sp>
      <p:pic>
        <p:nvPicPr>
          <p:cNvPr id="304" name="Google Shape;304;p9"/>
          <p:cNvPicPr preferRelativeResize="0"/>
          <p:nvPr/>
        </p:nvPicPr>
        <p:blipFill rotWithShape="1">
          <a:blip r:embed="rId4">
            <a:alphaModFix/>
          </a:blip>
          <a:srcRect/>
          <a:stretch/>
        </p:blipFill>
        <p:spPr>
          <a:xfrm>
            <a:off x="260272" y="1833434"/>
            <a:ext cx="578684" cy="634350"/>
          </a:xfrm>
          <a:prstGeom prst="rect">
            <a:avLst/>
          </a:prstGeom>
          <a:noFill/>
          <a:ln>
            <a:noFill/>
          </a:ln>
        </p:spPr>
      </p:pic>
      <p:sp>
        <p:nvSpPr>
          <p:cNvPr id="305" name="Google Shape;305;p9"/>
          <p:cNvSpPr txBox="1"/>
          <p:nvPr/>
        </p:nvSpPr>
        <p:spPr>
          <a:xfrm>
            <a:off x="10682205" y="2812938"/>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19</a:t>
            </a:r>
            <a:endParaRPr sz="3200" b="0" i="0" u="none" strike="noStrike" cap="none" dirty="0">
              <a:solidFill>
                <a:srgbClr val="182947"/>
              </a:solidFill>
              <a:latin typeface="Montserrat SemiBold"/>
              <a:ea typeface="Montserrat SemiBold"/>
              <a:cs typeface="Montserrat SemiBold"/>
              <a:sym typeface="Montserrat SemiBold"/>
            </a:endParaRPr>
          </a:p>
        </p:txBody>
      </p:sp>
      <p:sp>
        <p:nvSpPr>
          <p:cNvPr id="306" name="Google Shape;306;p9"/>
          <p:cNvSpPr txBox="1"/>
          <p:nvPr/>
        </p:nvSpPr>
        <p:spPr>
          <a:xfrm>
            <a:off x="10682205" y="4717448"/>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182947"/>
              </a:solidFill>
              <a:latin typeface="Montserrat SemiBold"/>
              <a:ea typeface="Montserrat SemiBold"/>
              <a:cs typeface="Montserrat SemiBold"/>
              <a:sym typeface="Montserrat SemiBold"/>
            </a:endParaRPr>
          </a:p>
        </p:txBody>
      </p:sp>
      <p:sp>
        <p:nvSpPr>
          <p:cNvPr id="307" name="Google Shape;307;p9"/>
          <p:cNvSpPr txBox="1"/>
          <p:nvPr/>
        </p:nvSpPr>
        <p:spPr>
          <a:xfrm>
            <a:off x="494390" y="3923363"/>
            <a:ext cx="8551200"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dirty="0">
                <a:solidFill>
                  <a:srgbClr val="182947"/>
                </a:solidFill>
                <a:latin typeface="Montserrat SemiBold"/>
                <a:ea typeface="Montserrat SemiBold"/>
                <a:cs typeface="Montserrat SemiBold"/>
                <a:sym typeface="Montserrat SemiBold"/>
              </a:rPr>
              <a:t>СТ. 178 КУпАП</a:t>
            </a:r>
            <a:endParaRPr sz="1400" b="0" i="0" u="none" strike="noStrike" cap="none" dirty="0">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600"/>
              <a:buFont typeface="Arial"/>
              <a:buNone/>
            </a:pPr>
            <a:r>
              <a:rPr lang="uk-UA" sz="1600" b="0" i="0" u="none" strike="noStrike" cap="none" dirty="0">
                <a:solidFill>
                  <a:srgbClr val="182947"/>
                </a:solidFill>
                <a:latin typeface="Montserrat Light"/>
                <a:ea typeface="Montserrat Light"/>
                <a:cs typeface="Montserrat Light"/>
                <a:sym typeface="Montserrat Light"/>
              </a:rPr>
              <a:t>Розпивання пива, алкогольних, слабоалкогольних напоїв у заборонених законом місцях або поява у громадських місцях у п'яному вигляді</a:t>
            </a:r>
            <a:endParaRPr sz="1600" b="0" i="0" u="none" strike="noStrike" cap="none" dirty="0">
              <a:solidFill>
                <a:srgbClr val="182947"/>
              </a:solidFill>
              <a:latin typeface="Montserrat Light"/>
              <a:ea typeface="Montserrat Light"/>
              <a:cs typeface="Montserrat Light"/>
              <a:sym typeface="Montserrat Light"/>
            </a:endParaRPr>
          </a:p>
        </p:txBody>
      </p:sp>
      <p:sp>
        <p:nvSpPr>
          <p:cNvPr id="308" name="Google Shape;308;p9"/>
          <p:cNvSpPr txBox="1"/>
          <p:nvPr/>
        </p:nvSpPr>
        <p:spPr>
          <a:xfrm>
            <a:off x="10682205" y="4132448"/>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9</a:t>
            </a:r>
            <a:endParaRPr sz="3200" b="0" i="0" u="none" strike="noStrike" cap="none" dirty="0">
              <a:solidFill>
                <a:srgbClr val="182947"/>
              </a:solidFill>
              <a:latin typeface="Montserrat SemiBold"/>
              <a:ea typeface="Montserrat SemiBold"/>
              <a:cs typeface="Montserrat SemiBold"/>
              <a:sym typeface="Montserrat SemiBold"/>
            </a:endParaRPr>
          </a:p>
        </p:txBody>
      </p:sp>
      <p:sp>
        <p:nvSpPr>
          <p:cNvPr id="309" name="Google Shape;309;p9"/>
          <p:cNvSpPr txBox="1"/>
          <p:nvPr/>
        </p:nvSpPr>
        <p:spPr>
          <a:xfrm>
            <a:off x="10682205" y="3377670"/>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12</a:t>
            </a:r>
            <a:endParaRPr sz="3200" b="0" i="0" u="none" strike="noStrike" cap="none" dirty="0">
              <a:solidFill>
                <a:srgbClr val="182947"/>
              </a:solidFill>
              <a:latin typeface="Montserrat SemiBold"/>
              <a:ea typeface="Montserrat SemiBold"/>
              <a:cs typeface="Montserrat SemiBold"/>
              <a:sym typeface="Montserrat SemiBold"/>
            </a:endParaRPr>
          </a:p>
        </p:txBody>
      </p:sp>
      <p:sp>
        <p:nvSpPr>
          <p:cNvPr id="14" name="Google Shape;307;p9">
            <a:extLst>
              <a:ext uri="{FF2B5EF4-FFF2-40B4-BE49-F238E27FC236}">
                <a16:creationId xmlns:a16="http://schemas.microsoft.com/office/drawing/2014/main" id="{C483BBE5-44A4-4271-B6F7-9247C19F6F47}"/>
              </a:ext>
            </a:extLst>
          </p:cNvPr>
          <p:cNvSpPr txBox="1"/>
          <p:nvPr/>
        </p:nvSpPr>
        <p:spPr>
          <a:xfrm>
            <a:off x="401974" y="4729193"/>
            <a:ext cx="8551200"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dirty="0">
                <a:solidFill>
                  <a:srgbClr val="182947"/>
                </a:solidFill>
                <a:latin typeface="Montserrat SemiBold"/>
                <a:ea typeface="Montserrat SemiBold"/>
                <a:cs typeface="Montserrat SemiBold"/>
                <a:sym typeface="Montserrat SemiBold"/>
              </a:rPr>
              <a:t>СТ. </a:t>
            </a:r>
            <a:r>
              <a:rPr lang="uk-UA" sz="1800" b="0" i="0" u="none" strike="noStrike" cap="none" dirty="0" smtClean="0">
                <a:solidFill>
                  <a:srgbClr val="182947"/>
                </a:solidFill>
                <a:latin typeface="Montserrat SemiBold"/>
                <a:ea typeface="Montserrat SemiBold"/>
                <a:cs typeface="Montserrat SemiBold"/>
                <a:sym typeface="Montserrat SemiBold"/>
              </a:rPr>
              <a:t>187 </a:t>
            </a:r>
            <a:r>
              <a:rPr lang="uk-UA" sz="1800" b="0" i="0" u="none" strike="noStrike" cap="none" dirty="0">
                <a:solidFill>
                  <a:srgbClr val="182947"/>
                </a:solidFill>
                <a:latin typeface="Montserrat SemiBold"/>
                <a:ea typeface="Montserrat SemiBold"/>
                <a:cs typeface="Montserrat SemiBold"/>
                <a:sym typeface="Montserrat SemiBold"/>
              </a:rPr>
              <a:t>КУпАП</a:t>
            </a:r>
            <a:endParaRPr sz="1400" b="0" i="0" u="none" strike="noStrike" cap="none" dirty="0">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600"/>
              <a:buFont typeface="Arial"/>
              <a:buNone/>
            </a:pPr>
            <a:r>
              <a:rPr lang="uk-UA" sz="1600" dirty="0">
                <a:solidFill>
                  <a:srgbClr val="182947"/>
                </a:solidFill>
                <a:latin typeface="Montserrat Light"/>
              </a:rPr>
              <a:t>Порушення правил адміністративного нагляду </a:t>
            </a:r>
            <a:endParaRPr sz="1600" dirty="0">
              <a:solidFill>
                <a:srgbClr val="182947"/>
              </a:solidFill>
              <a:latin typeface="Montserrat Light"/>
              <a:sym typeface="Montserrat Light"/>
            </a:endParaRPr>
          </a:p>
        </p:txBody>
      </p:sp>
      <p:sp>
        <p:nvSpPr>
          <p:cNvPr id="15" name="Google Shape;308;p9">
            <a:extLst>
              <a:ext uri="{FF2B5EF4-FFF2-40B4-BE49-F238E27FC236}">
                <a16:creationId xmlns:a16="http://schemas.microsoft.com/office/drawing/2014/main" id="{8DC9188B-0139-486C-93A0-C49C14C30544}"/>
              </a:ext>
            </a:extLst>
          </p:cNvPr>
          <p:cNvSpPr txBox="1"/>
          <p:nvPr/>
        </p:nvSpPr>
        <p:spPr>
          <a:xfrm>
            <a:off x="10682205" y="4717448"/>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37</a:t>
            </a:r>
            <a:endParaRPr sz="3200" b="0" i="0" u="none" strike="noStrike" cap="none" dirty="0">
              <a:solidFill>
                <a:srgbClr val="182947"/>
              </a:solidFill>
              <a:latin typeface="Montserrat SemiBold"/>
              <a:ea typeface="Montserrat SemiBold"/>
              <a:cs typeface="Montserrat SemiBold"/>
              <a:sym typeface="Montserrat SemiBold"/>
            </a:endParaRPr>
          </a:p>
        </p:txBody>
      </p:sp>
      <p:sp>
        <p:nvSpPr>
          <p:cNvPr id="16" name="Google Shape;307;p9">
            <a:extLst>
              <a:ext uri="{FF2B5EF4-FFF2-40B4-BE49-F238E27FC236}">
                <a16:creationId xmlns:a16="http://schemas.microsoft.com/office/drawing/2014/main" id="{E964CD7A-3272-4CD7-BC9B-6F5558E8B3AB}"/>
              </a:ext>
            </a:extLst>
          </p:cNvPr>
          <p:cNvSpPr txBox="1"/>
          <p:nvPr/>
        </p:nvSpPr>
        <p:spPr>
          <a:xfrm>
            <a:off x="401974" y="6098925"/>
            <a:ext cx="85512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dirty="0">
                <a:solidFill>
                  <a:srgbClr val="182947"/>
                </a:solidFill>
                <a:latin typeface="Montserrat SemiBold"/>
                <a:ea typeface="Montserrat SemiBold"/>
                <a:cs typeface="Montserrat SemiBold"/>
                <a:sym typeface="Montserrat SemiBold"/>
              </a:rPr>
              <a:t>Інші статті </a:t>
            </a:r>
            <a:endParaRPr sz="1600" dirty="0">
              <a:solidFill>
                <a:srgbClr val="182947"/>
              </a:solidFill>
              <a:latin typeface="Montserrat Light"/>
              <a:sym typeface="Montserrat Light"/>
            </a:endParaRPr>
          </a:p>
        </p:txBody>
      </p:sp>
      <p:sp>
        <p:nvSpPr>
          <p:cNvPr id="17" name="Google Shape;308;p9">
            <a:extLst>
              <a:ext uri="{FF2B5EF4-FFF2-40B4-BE49-F238E27FC236}">
                <a16:creationId xmlns:a16="http://schemas.microsoft.com/office/drawing/2014/main" id="{E5822310-CC23-488B-9603-ACD88DDC8863}"/>
              </a:ext>
            </a:extLst>
          </p:cNvPr>
          <p:cNvSpPr txBox="1"/>
          <p:nvPr/>
        </p:nvSpPr>
        <p:spPr>
          <a:xfrm>
            <a:off x="10682205" y="6054172"/>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76</a:t>
            </a:r>
            <a:endParaRPr sz="3200" b="0" i="0" u="none" strike="noStrike" cap="none" dirty="0">
              <a:solidFill>
                <a:srgbClr val="182947"/>
              </a:solidFill>
              <a:latin typeface="Montserrat SemiBold"/>
              <a:ea typeface="Montserrat SemiBold"/>
              <a:cs typeface="Montserrat SemiBold"/>
              <a:sym typeface="Montserrat Semi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11"/>
          <p:cNvPicPr preferRelativeResize="0"/>
          <p:nvPr/>
        </p:nvPicPr>
        <p:blipFill rotWithShape="1">
          <a:blip r:embed="rId3">
            <a:alphaModFix/>
          </a:blip>
          <a:srcRect/>
          <a:stretch/>
        </p:blipFill>
        <p:spPr>
          <a:xfrm>
            <a:off x="-66677" y="-1043"/>
            <a:ext cx="12258677" cy="6857960"/>
          </a:xfrm>
          <a:prstGeom prst="rect">
            <a:avLst/>
          </a:prstGeom>
          <a:noFill/>
          <a:ln>
            <a:noFill/>
          </a:ln>
        </p:spPr>
      </p:pic>
      <p:sp>
        <p:nvSpPr>
          <p:cNvPr id="315" name="Google Shape;315;p11"/>
          <p:cNvSpPr txBox="1"/>
          <p:nvPr/>
        </p:nvSpPr>
        <p:spPr>
          <a:xfrm>
            <a:off x="260271" y="579421"/>
            <a:ext cx="56685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Montserrat SemiBold"/>
                <a:ea typeface="Montserrat SemiBold"/>
                <a:cs typeface="Montserrat SemiBold"/>
                <a:sym typeface="Montserrat SemiBold"/>
              </a:rPr>
              <a:t>ПРОФІЛАКТИЧНА РОБОТА</a:t>
            </a:r>
            <a:endParaRPr sz="2800" b="0" i="0" u="none" strike="noStrike" cap="none">
              <a:solidFill>
                <a:schemeClr val="lt1"/>
              </a:solidFill>
              <a:latin typeface="Montserrat SemiBold"/>
              <a:ea typeface="Montserrat SemiBold"/>
              <a:cs typeface="Montserrat SemiBold"/>
              <a:sym typeface="Montserrat SemiBold"/>
            </a:endParaRPr>
          </a:p>
        </p:txBody>
      </p:sp>
      <p:sp>
        <p:nvSpPr>
          <p:cNvPr id="316" name="Google Shape;316;p11"/>
          <p:cNvSpPr txBox="1"/>
          <p:nvPr/>
        </p:nvSpPr>
        <p:spPr>
          <a:xfrm>
            <a:off x="3732133" y="2096552"/>
            <a:ext cx="680261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rgbClr val="182947"/>
                </a:solidFill>
                <a:latin typeface="Montserrat SemiBold"/>
                <a:ea typeface="Montserrat SemiBold"/>
                <a:cs typeface="Montserrat SemiBold"/>
                <a:sym typeface="Montserrat SemiBold"/>
              </a:rPr>
              <a:t>у сфері безпеки дорожнього руху</a:t>
            </a:r>
            <a:endParaRPr sz="2800" b="0" i="0" u="none" strike="noStrike" cap="none">
              <a:solidFill>
                <a:srgbClr val="182947"/>
              </a:solidFill>
              <a:latin typeface="Montserrat SemiBold"/>
              <a:ea typeface="Montserrat SemiBold"/>
              <a:cs typeface="Montserrat SemiBold"/>
              <a:sym typeface="Montserrat SemiBold"/>
            </a:endParaRPr>
          </a:p>
        </p:txBody>
      </p:sp>
      <p:cxnSp>
        <p:nvCxnSpPr>
          <p:cNvPr id="317" name="Google Shape;317;p11"/>
          <p:cNvCxnSpPr/>
          <p:nvPr/>
        </p:nvCxnSpPr>
        <p:spPr>
          <a:xfrm>
            <a:off x="3815815" y="2739905"/>
            <a:ext cx="6491236" cy="0"/>
          </a:xfrm>
          <a:prstGeom prst="straightConnector1">
            <a:avLst/>
          </a:prstGeom>
          <a:noFill/>
          <a:ln w="28575" cap="flat" cmpd="sng">
            <a:solidFill>
              <a:schemeClr val="accent4"/>
            </a:solidFill>
            <a:prstDash val="solid"/>
            <a:miter lim="800000"/>
            <a:headEnd type="none" w="sm" len="sm"/>
            <a:tailEnd type="none" w="sm" len="sm"/>
          </a:ln>
        </p:spPr>
      </p:cxnSp>
      <p:sp>
        <p:nvSpPr>
          <p:cNvPr id="318" name="Google Shape;318;p11"/>
          <p:cNvSpPr txBox="1"/>
          <p:nvPr/>
        </p:nvSpPr>
        <p:spPr>
          <a:xfrm>
            <a:off x="260271" y="3016090"/>
            <a:ext cx="9446400" cy="86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1" i="0" u="none" strike="noStrike" cap="none">
                <a:solidFill>
                  <a:srgbClr val="182947"/>
                </a:solidFill>
                <a:latin typeface="Montserrat SemiBold"/>
                <a:ea typeface="Montserrat SemiBold"/>
                <a:cs typeface="Montserrat SemiBold"/>
                <a:sym typeface="Montserrat SemiBold"/>
              </a:rPr>
              <a:t>СТ. 12</a:t>
            </a:r>
            <a:r>
              <a:rPr lang="uk-UA" sz="1800" b="1">
                <a:solidFill>
                  <a:srgbClr val="182947"/>
                </a:solidFill>
                <a:latin typeface="Montserrat SemiBold"/>
                <a:ea typeface="Montserrat SemiBold"/>
                <a:cs typeface="Montserrat SemiBold"/>
                <a:sym typeface="Montserrat SemiBold"/>
              </a:rPr>
              <a:t>2</a:t>
            </a:r>
            <a:r>
              <a:rPr lang="uk-UA" sz="1800" b="1" i="0" u="none" strike="noStrike" cap="none">
                <a:solidFill>
                  <a:srgbClr val="182947"/>
                </a:solidFill>
                <a:latin typeface="Montserrat SemiBold"/>
                <a:ea typeface="Montserrat SemiBold"/>
                <a:cs typeface="Montserrat SemiBold"/>
                <a:sym typeface="Montserrat SemiBold"/>
              </a:rPr>
              <a:t> КУпАП </a:t>
            </a:r>
            <a:endParaRPr sz="14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600"/>
              <a:buFont typeface="Arial"/>
              <a:buNone/>
            </a:pPr>
            <a:r>
              <a:rPr lang="uk-UA" sz="1600">
                <a:solidFill>
                  <a:srgbClr val="182947"/>
                </a:solidFill>
                <a:latin typeface="Montserrat Light"/>
                <a:ea typeface="Montserrat Light"/>
                <a:cs typeface="Montserrat Light"/>
                <a:sym typeface="Montserrat Light"/>
              </a:rPr>
              <a:t>Перевищення встановлених обмежень швидкості руху, проїзд на заборонений сигнал регулюваннядорожнього руху та порушення інших правил дорожнього руху </a:t>
            </a:r>
            <a:endParaRPr sz="1600" b="0" i="0" u="none" strike="noStrike" cap="none">
              <a:solidFill>
                <a:srgbClr val="000000"/>
              </a:solidFill>
              <a:latin typeface="Montserrat Light"/>
              <a:ea typeface="Montserrat Light"/>
              <a:cs typeface="Montserrat Light"/>
              <a:sym typeface="Montserrat Light"/>
            </a:endParaRPr>
          </a:p>
        </p:txBody>
      </p:sp>
      <p:pic>
        <p:nvPicPr>
          <p:cNvPr id="319" name="Google Shape;319;p11"/>
          <p:cNvPicPr preferRelativeResize="0"/>
          <p:nvPr/>
        </p:nvPicPr>
        <p:blipFill rotWithShape="1">
          <a:blip r:embed="rId4">
            <a:alphaModFix/>
          </a:blip>
          <a:srcRect/>
          <a:stretch/>
        </p:blipFill>
        <p:spPr>
          <a:xfrm>
            <a:off x="10492904" y="1938516"/>
            <a:ext cx="870468" cy="889541"/>
          </a:xfrm>
          <a:prstGeom prst="rect">
            <a:avLst/>
          </a:prstGeom>
          <a:noFill/>
          <a:ln>
            <a:noFill/>
          </a:ln>
        </p:spPr>
      </p:pic>
      <p:sp>
        <p:nvSpPr>
          <p:cNvPr id="320" name="Google Shape;320;p11"/>
          <p:cNvSpPr txBox="1"/>
          <p:nvPr/>
        </p:nvSpPr>
        <p:spPr>
          <a:xfrm>
            <a:off x="10593862" y="3269617"/>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5</a:t>
            </a:r>
            <a:endParaRPr sz="3200" b="0" i="0" u="none" strike="noStrike" cap="none" dirty="0">
              <a:solidFill>
                <a:srgbClr val="182947"/>
              </a:solidFill>
              <a:latin typeface="Montserrat SemiBold"/>
              <a:ea typeface="Montserrat SemiBold"/>
              <a:cs typeface="Montserrat SemiBold"/>
              <a:sym typeface="Montserrat SemiBold"/>
            </a:endParaRPr>
          </a:p>
        </p:txBody>
      </p:sp>
      <p:pic>
        <p:nvPicPr>
          <p:cNvPr id="9" name="Picture 2" descr="http://bug.org.ua/wp-content/uploads/2021/03/7776314777_un-agent-de-surveillance-de-la-voie-publique-met-une-contravention-pour-mauvais-stationnement-image-d-illustration.jpg">
            <a:extLst>
              <a:ext uri="{FF2B5EF4-FFF2-40B4-BE49-F238E27FC236}">
                <a16:creationId xmlns:a16="http://schemas.microsoft.com/office/drawing/2014/main" id="{F45A3783-4FA2-4E59-A73E-F3294D5281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9438" y="4118095"/>
            <a:ext cx="5457613" cy="24890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12"/>
          <p:cNvPicPr preferRelativeResize="0"/>
          <p:nvPr/>
        </p:nvPicPr>
        <p:blipFill rotWithShape="1">
          <a:blip r:embed="rId3">
            <a:alphaModFix/>
          </a:blip>
          <a:srcRect/>
          <a:stretch/>
        </p:blipFill>
        <p:spPr>
          <a:xfrm>
            <a:off x="-37" y="15"/>
            <a:ext cx="12192075" cy="6857960"/>
          </a:xfrm>
          <a:prstGeom prst="rect">
            <a:avLst/>
          </a:prstGeom>
          <a:noFill/>
          <a:ln>
            <a:noFill/>
          </a:ln>
        </p:spPr>
      </p:pic>
      <p:sp>
        <p:nvSpPr>
          <p:cNvPr id="326" name="Google Shape;326;p12"/>
          <p:cNvSpPr/>
          <p:nvPr/>
        </p:nvSpPr>
        <p:spPr>
          <a:xfrm>
            <a:off x="1214419" y="1849431"/>
            <a:ext cx="559778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rgbClr val="182947"/>
                </a:solidFill>
                <a:latin typeface="Montserrat SemiBold"/>
                <a:ea typeface="Montserrat SemiBold"/>
                <a:cs typeface="Montserrat SemiBold"/>
                <a:sym typeface="Montserrat SemiBold"/>
              </a:rPr>
              <a:t>у сфері дозвільної системи</a:t>
            </a:r>
            <a:endParaRPr sz="2800" b="0" i="0" u="none" strike="noStrike" cap="none">
              <a:solidFill>
                <a:srgbClr val="182947"/>
              </a:solidFill>
              <a:latin typeface="Montserrat SemiBold"/>
              <a:ea typeface="Montserrat SemiBold"/>
              <a:cs typeface="Montserrat SemiBold"/>
              <a:sym typeface="Montserrat SemiBold"/>
            </a:endParaRPr>
          </a:p>
        </p:txBody>
      </p:sp>
      <p:cxnSp>
        <p:nvCxnSpPr>
          <p:cNvPr id="327" name="Google Shape;327;p12"/>
          <p:cNvCxnSpPr/>
          <p:nvPr/>
        </p:nvCxnSpPr>
        <p:spPr>
          <a:xfrm>
            <a:off x="1308463" y="2451802"/>
            <a:ext cx="5257297" cy="191"/>
          </a:xfrm>
          <a:prstGeom prst="straightConnector1">
            <a:avLst/>
          </a:prstGeom>
          <a:noFill/>
          <a:ln w="28575" cap="flat" cmpd="sng">
            <a:solidFill>
              <a:schemeClr val="accent4"/>
            </a:solidFill>
            <a:prstDash val="solid"/>
            <a:miter lim="800000"/>
            <a:headEnd type="none" w="sm" len="sm"/>
            <a:tailEnd type="none" w="sm" len="sm"/>
          </a:ln>
        </p:spPr>
      </p:cxnSp>
      <p:pic>
        <p:nvPicPr>
          <p:cNvPr id="328" name="Google Shape;328;p12"/>
          <p:cNvPicPr preferRelativeResize="0"/>
          <p:nvPr/>
        </p:nvPicPr>
        <p:blipFill rotWithShape="1">
          <a:blip r:embed="rId4">
            <a:alphaModFix/>
          </a:blip>
          <a:srcRect/>
          <a:stretch/>
        </p:blipFill>
        <p:spPr>
          <a:xfrm>
            <a:off x="279857" y="1849431"/>
            <a:ext cx="824950" cy="851873"/>
          </a:xfrm>
          <a:prstGeom prst="rect">
            <a:avLst/>
          </a:prstGeom>
          <a:noFill/>
          <a:ln>
            <a:noFill/>
          </a:ln>
        </p:spPr>
      </p:pic>
      <p:sp>
        <p:nvSpPr>
          <p:cNvPr id="329" name="Google Shape;329;p12"/>
          <p:cNvSpPr txBox="1"/>
          <p:nvPr/>
        </p:nvSpPr>
        <p:spPr>
          <a:xfrm>
            <a:off x="638043" y="3285579"/>
            <a:ext cx="4900701"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uk-UA" sz="2800" b="0" i="0" u="none" strike="noStrike" cap="none">
                <a:solidFill>
                  <a:srgbClr val="182947"/>
                </a:solidFill>
                <a:latin typeface="Montserrat Medium"/>
                <a:ea typeface="Montserrat Medium"/>
                <a:cs typeface="Montserrat Medium"/>
                <a:sym typeface="Montserrat Medium"/>
              </a:rPr>
              <a:t>Перевірено власників зброї</a:t>
            </a:r>
            <a:endParaRPr sz="1400" b="0" i="0" u="none" strike="noStrike" cap="none">
              <a:solidFill>
                <a:srgbClr val="000000"/>
              </a:solidFill>
              <a:latin typeface="Montserrat Medium"/>
              <a:ea typeface="Montserrat Medium"/>
              <a:cs typeface="Montserrat Medium"/>
              <a:sym typeface="Montserrat Medium"/>
            </a:endParaRPr>
          </a:p>
        </p:txBody>
      </p:sp>
      <p:sp>
        <p:nvSpPr>
          <p:cNvPr id="330" name="Google Shape;330;p12"/>
          <p:cNvSpPr txBox="1"/>
          <p:nvPr/>
        </p:nvSpPr>
        <p:spPr>
          <a:xfrm>
            <a:off x="6194891" y="3254709"/>
            <a:ext cx="2002800" cy="1015800"/>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uk-UA" sz="6000" b="0" i="0" u="none" strike="noStrike" cap="none" dirty="0" smtClean="0">
                <a:solidFill>
                  <a:srgbClr val="FFC000"/>
                </a:solidFill>
                <a:latin typeface="Montserrat Medium"/>
                <a:ea typeface="Montserrat Medium"/>
                <a:cs typeface="Montserrat Medium"/>
                <a:sym typeface="Montserrat Medium"/>
              </a:rPr>
              <a:t>42</a:t>
            </a:r>
            <a:endParaRPr sz="6000" b="0" i="0" u="none" strike="noStrike" cap="none" dirty="0">
              <a:solidFill>
                <a:srgbClr val="FFC000"/>
              </a:solidFill>
              <a:latin typeface="Montserrat Medium"/>
              <a:ea typeface="Montserrat Medium"/>
              <a:cs typeface="Montserrat Medium"/>
              <a:sym typeface="Montserrat Medium"/>
            </a:endParaRPr>
          </a:p>
        </p:txBody>
      </p:sp>
      <p:sp>
        <p:nvSpPr>
          <p:cNvPr id="331" name="Google Shape;331;p12"/>
          <p:cNvSpPr txBox="1"/>
          <p:nvPr/>
        </p:nvSpPr>
        <p:spPr>
          <a:xfrm>
            <a:off x="260271" y="579421"/>
            <a:ext cx="56685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Montserrat SemiBold"/>
                <a:ea typeface="Montserrat SemiBold"/>
                <a:cs typeface="Montserrat SemiBold"/>
                <a:sym typeface="Montserrat SemiBold"/>
              </a:rPr>
              <a:t>ПРОФІЛАКТИЧНА РОБОТА</a:t>
            </a:r>
            <a:endParaRPr sz="2800" b="0" i="0" u="none" strike="noStrike" cap="none">
              <a:solidFill>
                <a:schemeClr val="lt1"/>
              </a:solidFill>
              <a:latin typeface="Montserrat SemiBold"/>
              <a:ea typeface="Montserrat SemiBold"/>
              <a:cs typeface="Montserrat SemiBold"/>
              <a:sym typeface="Montserrat SemiBold"/>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15"/>
          <p:cNvPicPr preferRelativeResize="0"/>
          <p:nvPr/>
        </p:nvPicPr>
        <p:blipFill rotWithShape="1">
          <a:blip r:embed="rId3">
            <a:alphaModFix/>
          </a:blip>
          <a:srcRect/>
          <a:stretch/>
        </p:blipFill>
        <p:spPr>
          <a:xfrm>
            <a:off x="0" y="0"/>
            <a:ext cx="12192000" cy="6857919"/>
          </a:xfrm>
          <a:prstGeom prst="rect">
            <a:avLst/>
          </a:prstGeom>
          <a:noFill/>
          <a:ln>
            <a:noFill/>
          </a:ln>
        </p:spPr>
      </p:pic>
      <p:pic>
        <p:nvPicPr>
          <p:cNvPr id="350" name="Google Shape;350;p15"/>
          <p:cNvPicPr preferRelativeResize="0"/>
          <p:nvPr/>
        </p:nvPicPr>
        <p:blipFill rotWithShape="1">
          <a:blip r:embed="rId4">
            <a:alphaModFix/>
          </a:blip>
          <a:srcRect/>
          <a:stretch/>
        </p:blipFill>
        <p:spPr>
          <a:xfrm>
            <a:off x="7744059" y="2308281"/>
            <a:ext cx="938892" cy="938892"/>
          </a:xfrm>
          <a:prstGeom prst="rect">
            <a:avLst/>
          </a:prstGeom>
          <a:noFill/>
          <a:ln>
            <a:noFill/>
          </a:ln>
        </p:spPr>
      </p:pic>
      <p:pic>
        <p:nvPicPr>
          <p:cNvPr id="351" name="Google Shape;351;p15"/>
          <p:cNvPicPr preferRelativeResize="0"/>
          <p:nvPr/>
        </p:nvPicPr>
        <p:blipFill rotWithShape="1">
          <a:blip r:embed="rId5">
            <a:alphaModFix/>
          </a:blip>
          <a:srcRect/>
          <a:stretch/>
        </p:blipFill>
        <p:spPr>
          <a:xfrm>
            <a:off x="3652921" y="2312601"/>
            <a:ext cx="834886" cy="834886"/>
          </a:xfrm>
          <a:prstGeom prst="rect">
            <a:avLst/>
          </a:prstGeom>
          <a:noFill/>
          <a:ln>
            <a:noFill/>
          </a:ln>
        </p:spPr>
      </p:pic>
      <p:sp>
        <p:nvSpPr>
          <p:cNvPr id="352" name="Google Shape;352;p15"/>
          <p:cNvSpPr txBox="1"/>
          <p:nvPr/>
        </p:nvSpPr>
        <p:spPr>
          <a:xfrm>
            <a:off x="2696261" y="3297658"/>
            <a:ext cx="274466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Затримали</a:t>
            </a:r>
            <a:endParaRPr sz="18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правопорушників</a:t>
            </a:r>
            <a:endParaRPr sz="1800" b="0" i="0" u="none" strike="noStrike" cap="none">
              <a:solidFill>
                <a:srgbClr val="182947"/>
              </a:solidFill>
              <a:latin typeface="Montserrat Medium"/>
              <a:ea typeface="Montserrat Medium"/>
              <a:cs typeface="Montserrat Medium"/>
              <a:sym typeface="Montserrat Medium"/>
            </a:endParaRPr>
          </a:p>
        </p:txBody>
      </p:sp>
      <p:sp>
        <p:nvSpPr>
          <p:cNvPr id="353" name="Google Shape;353;p15"/>
          <p:cNvSpPr txBox="1"/>
          <p:nvPr/>
        </p:nvSpPr>
        <p:spPr>
          <a:xfrm>
            <a:off x="6463195" y="3292281"/>
            <a:ext cx="3500619"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Розшукали</a:t>
            </a:r>
            <a:endParaRPr sz="14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осіб зниклих безвісти та</a:t>
            </a:r>
            <a:endParaRPr sz="14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осіб, що переховуються</a:t>
            </a:r>
            <a:endParaRPr sz="14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від слідства та суду</a:t>
            </a:r>
            <a:endParaRPr sz="1800" b="0" i="0" u="none" strike="noStrike" cap="none">
              <a:solidFill>
                <a:srgbClr val="182947"/>
              </a:solidFill>
              <a:latin typeface="Montserrat Medium"/>
              <a:ea typeface="Montserrat Medium"/>
              <a:cs typeface="Montserrat Medium"/>
              <a:sym typeface="Montserrat Medium"/>
            </a:endParaRPr>
          </a:p>
        </p:txBody>
      </p:sp>
      <p:sp>
        <p:nvSpPr>
          <p:cNvPr id="354" name="Google Shape;354;p15"/>
          <p:cNvSpPr txBox="1"/>
          <p:nvPr/>
        </p:nvSpPr>
        <p:spPr>
          <a:xfrm>
            <a:off x="3253656" y="4492569"/>
            <a:ext cx="16299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uk-UA" sz="6000" b="0" i="0" u="none" strike="noStrike" cap="none" dirty="0" smtClean="0">
                <a:solidFill>
                  <a:srgbClr val="FFC000"/>
                </a:solidFill>
                <a:latin typeface="Montserrat SemiBold"/>
                <a:ea typeface="Montserrat SemiBold"/>
                <a:cs typeface="Montserrat SemiBold"/>
                <a:sym typeface="Montserrat SemiBold"/>
              </a:rPr>
              <a:t>16</a:t>
            </a:r>
            <a:endParaRPr sz="6000" b="0" i="0" u="none" strike="noStrike" cap="none" dirty="0">
              <a:solidFill>
                <a:srgbClr val="FFC000"/>
              </a:solidFill>
              <a:latin typeface="Montserrat SemiBold"/>
              <a:ea typeface="Montserrat SemiBold"/>
              <a:cs typeface="Montserrat SemiBold"/>
              <a:sym typeface="Montserrat SemiBold"/>
            </a:endParaRPr>
          </a:p>
        </p:txBody>
      </p:sp>
      <p:sp>
        <p:nvSpPr>
          <p:cNvPr id="355" name="Google Shape;355;p15"/>
          <p:cNvSpPr txBox="1"/>
          <p:nvPr/>
        </p:nvSpPr>
        <p:spPr>
          <a:xfrm>
            <a:off x="7326640" y="4492569"/>
            <a:ext cx="17736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uk-UA" sz="6000" dirty="0">
                <a:solidFill>
                  <a:srgbClr val="FFC000"/>
                </a:solidFill>
                <a:latin typeface="Montserrat SemiBold"/>
                <a:ea typeface="Montserrat SemiBold"/>
                <a:cs typeface="Montserrat SemiBold"/>
                <a:sym typeface="Montserrat SemiBold"/>
              </a:rPr>
              <a:t>5</a:t>
            </a:r>
            <a:endParaRPr sz="6000" b="0" i="0" u="none" strike="noStrike" cap="none" dirty="0">
              <a:solidFill>
                <a:srgbClr val="FFC000"/>
              </a:solidFill>
              <a:latin typeface="Montserrat SemiBold"/>
              <a:ea typeface="Montserrat SemiBold"/>
              <a:cs typeface="Montserrat SemiBold"/>
              <a:sym typeface="Montserrat SemiBold"/>
            </a:endParaRPr>
          </a:p>
        </p:txBody>
      </p:sp>
      <p:cxnSp>
        <p:nvCxnSpPr>
          <p:cNvPr id="356" name="Google Shape;356;p15"/>
          <p:cNvCxnSpPr>
            <a:cxnSpLocks/>
          </p:cNvCxnSpPr>
          <p:nvPr/>
        </p:nvCxnSpPr>
        <p:spPr>
          <a:xfrm>
            <a:off x="6116324" y="2239533"/>
            <a:ext cx="0" cy="3575341"/>
          </a:xfrm>
          <a:prstGeom prst="straightConnector1">
            <a:avLst/>
          </a:prstGeom>
          <a:noFill/>
          <a:ln w="19050" cap="flat" cmpd="sng">
            <a:solidFill>
              <a:schemeClr val="accent4"/>
            </a:solidFill>
            <a:prstDash val="solid"/>
            <a:miter lim="800000"/>
            <a:headEnd type="none" w="sm" len="sm"/>
            <a:tailEnd type="none" w="sm" len="sm"/>
          </a:ln>
        </p:spPr>
      </p:cxnSp>
      <p:sp>
        <p:nvSpPr>
          <p:cNvPr id="357" name="Google Shape;357;p15"/>
          <p:cNvSpPr txBox="1"/>
          <p:nvPr/>
        </p:nvSpPr>
        <p:spPr>
          <a:xfrm>
            <a:off x="260271" y="579421"/>
            <a:ext cx="872180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dirty="0">
                <a:solidFill>
                  <a:schemeClr val="lt1"/>
                </a:solidFill>
                <a:latin typeface="Montserrat SemiBold"/>
                <a:ea typeface="Montserrat SemiBold"/>
                <a:cs typeface="Montserrat SemiBold"/>
                <a:sym typeface="Montserrat SemiBold"/>
              </a:rPr>
              <a:t>РЕЗУЛЬТАТИ ДІЯЛЬНОСТІ ПОГ ЗА </a:t>
            </a:r>
            <a:r>
              <a:rPr lang="uk-UA" sz="2800" b="0" i="0" u="none" strike="noStrike" cap="none" dirty="0" smtClean="0">
                <a:solidFill>
                  <a:schemeClr val="lt1"/>
                </a:solidFill>
                <a:latin typeface="Montserrat SemiBold"/>
                <a:ea typeface="Montserrat SemiBold"/>
                <a:cs typeface="Montserrat SemiBold"/>
                <a:sym typeface="Montserrat SemiBold"/>
              </a:rPr>
              <a:t>2024 </a:t>
            </a:r>
            <a:r>
              <a:rPr lang="uk-UA" sz="2800" b="0" i="0" u="none" strike="noStrike" cap="none" dirty="0">
                <a:solidFill>
                  <a:schemeClr val="lt1"/>
                </a:solidFill>
                <a:latin typeface="Montserrat SemiBold"/>
                <a:ea typeface="Montserrat SemiBold"/>
                <a:cs typeface="Montserrat SemiBold"/>
                <a:sym typeface="Montserrat SemiBold"/>
              </a:rPr>
              <a:t>РІК</a:t>
            </a:r>
            <a:endParaRPr sz="2800" b="0" i="0" u="none" strike="noStrike" cap="none" dirty="0">
              <a:solidFill>
                <a:schemeClr val="lt1"/>
              </a:solidFill>
              <a:latin typeface="Montserrat SemiBold"/>
              <a:ea typeface="Montserrat SemiBold"/>
              <a:cs typeface="Montserrat SemiBold"/>
              <a:sym typeface="Montserrat SemiBold"/>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16"/>
          <p:cNvPicPr preferRelativeResize="0"/>
          <p:nvPr/>
        </p:nvPicPr>
        <p:blipFill rotWithShape="1">
          <a:blip r:embed="rId3">
            <a:alphaModFix/>
          </a:blip>
          <a:srcRect/>
          <a:stretch/>
        </p:blipFill>
        <p:spPr>
          <a:xfrm>
            <a:off x="0" y="0"/>
            <a:ext cx="12192000" cy="6857919"/>
          </a:xfrm>
          <a:prstGeom prst="rect">
            <a:avLst/>
          </a:prstGeom>
          <a:noFill/>
          <a:ln>
            <a:noFill/>
          </a:ln>
        </p:spPr>
      </p:pic>
      <p:sp>
        <p:nvSpPr>
          <p:cNvPr id="364" name="Google Shape;364;p16"/>
          <p:cNvSpPr txBox="1"/>
          <p:nvPr/>
        </p:nvSpPr>
        <p:spPr>
          <a:xfrm>
            <a:off x="219075" y="548843"/>
            <a:ext cx="704468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Montserrat SemiBold"/>
                <a:ea typeface="Montserrat SemiBold"/>
                <a:cs typeface="Montserrat SemiBold"/>
                <a:sym typeface="Montserrat SemiBold"/>
              </a:rPr>
              <a:t>КРИМІНАЛЬНІ ПРАВОПОРУШЕННЯ</a:t>
            </a:r>
            <a:endParaRPr sz="1400" b="0" i="0" u="none" strike="noStrike" cap="none">
              <a:solidFill>
                <a:srgbClr val="000000"/>
              </a:solidFill>
              <a:latin typeface="Montserrat SemiBold"/>
              <a:ea typeface="Montserrat SemiBold"/>
              <a:cs typeface="Montserrat SemiBold"/>
              <a:sym typeface="Montserrat SemiBold"/>
            </a:endParaRPr>
          </a:p>
        </p:txBody>
      </p:sp>
      <p:sp>
        <p:nvSpPr>
          <p:cNvPr id="365" name="Google Shape;365;p16"/>
          <p:cNvSpPr/>
          <p:nvPr/>
        </p:nvSpPr>
        <p:spPr>
          <a:xfrm>
            <a:off x="1482022" y="3822213"/>
            <a:ext cx="970199" cy="1271182"/>
          </a:xfrm>
          <a:custGeom>
            <a:avLst/>
            <a:gdLst/>
            <a:ahLst/>
            <a:cxnLst/>
            <a:rect l="l" t="t" r="r" b="b"/>
            <a:pathLst>
              <a:path w="787542" h="1115390" extrusionOk="0">
                <a:moveTo>
                  <a:pt x="458269" y="689116"/>
                </a:moveTo>
                <a:lnTo>
                  <a:pt x="498899" y="689116"/>
                </a:lnTo>
                <a:lnTo>
                  <a:pt x="498899" y="774841"/>
                </a:lnTo>
                <a:lnTo>
                  <a:pt x="446772" y="774841"/>
                </a:lnTo>
                <a:cubicBezTo>
                  <a:pt x="454437" y="741727"/>
                  <a:pt x="458269" y="713859"/>
                  <a:pt x="458269" y="691237"/>
                </a:cubicBezTo>
                <a:close/>
                <a:moveTo>
                  <a:pt x="636491" y="682196"/>
                </a:moveTo>
                <a:lnTo>
                  <a:pt x="650890" y="682196"/>
                </a:lnTo>
                <a:cubicBezTo>
                  <a:pt x="660340" y="682196"/>
                  <a:pt x="666777" y="683982"/>
                  <a:pt x="670200" y="687554"/>
                </a:cubicBezTo>
                <a:cubicBezTo>
                  <a:pt x="673623" y="691125"/>
                  <a:pt x="675335" y="695479"/>
                  <a:pt x="675335" y="700613"/>
                </a:cubicBezTo>
                <a:cubicBezTo>
                  <a:pt x="675335" y="705897"/>
                  <a:pt x="673363" y="710231"/>
                  <a:pt x="669419" y="713617"/>
                </a:cubicBezTo>
                <a:cubicBezTo>
                  <a:pt x="665475" y="717003"/>
                  <a:pt x="658629" y="718696"/>
                  <a:pt x="648881" y="718696"/>
                </a:cubicBezTo>
                <a:lnTo>
                  <a:pt x="636491" y="718696"/>
                </a:lnTo>
                <a:close/>
                <a:moveTo>
                  <a:pt x="284066" y="682196"/>
                </a:moveTo>
                <a:lnTo>
                  <a:pt x="298465" y="682196"/>
                </a:lnTo>
                <a:cubicBezTo>
                  <a:pt x="307915" y="682196"/>
                  <a:pt x="314352" y="683982"/>
                  <a:pt x="317775" y="687554"/>
                </a:cubicBezTo>
                <a:cubicBezTo>
                  <a:pt x="321198" y="691125"/>
                  <a:pt x="322910" y="695479"/>
                  <a:pt x="322910" y="700613"/>
                </a:cubicBezTo>
                <a:cubicBezTo>
                  <a:pt x="322910" y="705897"/>
                  <a:pt x="320938" y="710231"/>
                  <a:pt x="316994" y="713617"/>
                </a:cubicBezTo>
                <a:cubicBezTo>
                  <a:pt x="313050" y="717003"/>
                  <a:pt x="306204" y="718696"/>
                  <a:pt x="296456" y="718696"/>
                </a:cubicBezTo>
                <a:lnTo>
                  <a:pt x="284066" y="718696"/>
                </a:lnTo>
                <a:close/>
                <a:moveTo>
                  <a:pt x="585703" y="648933"/>
                </a:moveTo>
                <a:lnTo>
                  <a:pt x="585703" y="812569"/>
                </a:lnTo>
                <a:lnTo>
                  <a:pt x="636491" y="812569"/>
                </a:lnTo>
                <a:lnTo>
                  <a:pt x="636491" y="751847"/>
                </a:lnTo>
                <a:lnTo>
                  <a:pt x="664173" y="751847"/>
                </a:lnTo>
                <a:cubicBezTo>
                  <a:pt x="684562" y="751847"/>
                  <a:pt x="699724" y="747196"/>
                  <a:pt x="709658" y="737895"/>
                </a:cubicBezTo>
                <a:cubicBezTo>
                  <a:pt x="719593" y="728593"/>
                  <a:pt x="724560" y="715682"/>
                  <a:pt x="724560" y="699162"/>
                </a:cubicBezTo>
                <a:cubicBezTo>
                  <a:pt x="724560" y="683089"/>
                  <a:pt x="720002" y="670699"/>
                  <a:pt x="710886" y="661992"/>
                </a:cubicBezTo>
                <a:cubicBezTo>
                  <a:pt x="701770" y="653286"/>
                  <a:pt x="688060" y="648933"/>
                  <a:pt x="669754" y="648933"/>
                </a:cubicBezTo>
                <a:close/>
                <a:moveTo>
                  <a:pt x="412281" y="648933"/>
                </a:moveTo>
                <a:lnTo>
                  <a:pt x="412281" y="685433"/>
                </a:lnTo>
                <a:cubicBezTo>
                  <a:pt x="412281" y="718621"/>
                  <a:pt x="407556" y="748424"/>
                  <a:pt x="398105" y="774841"/>
                </a:cubicBezTo>
                <a:lnTo>
                  <a:pt x="381250" y="774841"/>
                </a:lnTo>
                <a:lnTo>
                  <a:pt x="381250" y="848176"/>
                </a:lnTo>
                <a:lnTo>
                  <a:pt x="421880" y="848176"/>
                </a:lnTo>
                <a:lnTo>
                  <a:pt x="421880" y="812569"/>
                </a:lnTo>
                <a:lnTo>
                  <a:pt x="526358" y="812569"/>
                </a:lnTo>
                <a:lnTo>
                  <a:pt x="526358" y="848176"/>
                </a:lnTo>
                <a:lnTo>
                  <a:pt x="567100" y="848176"/>
                </a:lnTo>
                <a:lnTo>
                  <a:pt x="567100" y="774841"/>
                </a:lnTo>
                <a:lnTo>
                  <a:pt x="549463" y="774841"/>
                </a:lnTo>
                <a:lnTo>
                  <a:pt x="549463" y="648933"/>
                </a:lnTo>
                <a:close/>
                <a:moveTo>
                  <a:pt x="233278" y="648933"/>
                </a:moveTo>
                <a:lnTo>
                  <a:pt x="233278" y="812569"/>
                </a:lnTo>
                <a:lnTo>
                  <a:pt x="284066" y="812569"/>
                </a:lnTo>
                <a:lnTo>
                  <a:pt x="284066" y="751847"/>
                </a:lnTo>
                <a:lnTo>
                  <a:pt x="311748" y="751847"/>
                </a:lnTo>
                <a:cubicBezTo>
                  <a:pt x="332137" y="751847"/>
                  <a:pt x="347299" y="747196"/>
                  <a:pt x="357233" y="737895"/>
                </a:cubicBezTo>
                <a:cubicBezTo>
                  <a:pt x="367168" y="728593"/>
                  <a:pt x="372135" y="715682"/>
                  <a:pt x="372135" y="699162"/>
                </a:cubicBezTo>
                <a:cubicBezTo>
                  <a:pt x="372135" y="683089"/>
                  <a:pt x="367577" y="670699"/>
                  <a:pt x="358461" y="661992"/>
                </a:cubicBezTo>
                <a:cubicBezTo>
                  <a:pt x="349345" y="653286"/>
                  <a:pt x="335635" y="648933"/>
                  <a:pt x="317329" y="648933"/>
                </a:cubicBezTo>
                <a:close/>
                <a:moveTo>
                  <a:pt x="131331" y="646142"/>
                </a:moveTo>
                <a:cubicBezTo>
                  <a:pt x="104021" y="646142"/>
                  <a:pt x="83017" y="653435"/>
                  <a:pt x="68321" y="668020"/>
                </a:cubicBezTo>
                <a:cubicBezTo>
                  <a:pt x="53624" y="682605"/>
                  <a:pt x="46275" y="703143"/>
                  <a:pt x="46275" y="729635"/>
                </a:cubicBezTo>
                <a:cubicBezTo>
                  <a:pt x="46275" y="757242"/>
                  <a:pt x="53549" y="778432"/>
                  <a:pt x="68097" y="793203"/>
                </a:cubicBezTo>
                <a:cubicBezTo>
                  <a:pt x="82645" y="807974"/>
                  <a:pt x="103053" y="815360"/>
                  <a:pt x="129322" y="815360"/>
                </a:cubicBezTo>
                <a:cubicBezTo>
                  <a:pt x="152985" y="815360"/>
                  <a:pt x="171161" y="810690"/>
                  <a:pt x="183848" y="801351"/>
                </a:cubicBezTo>
                <a:cubicBezTo>
                  <a:pt x="196536" y="792012"/>
                  <a:pt x="205410" y="779901"/>
                  <a:pt x="210470" y="765019"/>
                </a:cubicBezTo>
                <a:lnTo>
                  <a:pt x="162919" y="752182"/>
                </a:lnTo>
                <a:cubicBezTo>
                  <a:pt x="158306" y="769000"/>
                  <a:pt x="147702" y="777408"/>
                  <a:pt x="131107" y="777408"/>
                </a:cubicBezTo>
                <a:cubicBezTo>
                  <a:pt x="111760" y="777408"/>
                  <a:pt x="100709" y="766953"/>
                  <a:pt x="97956" y="746043"/>
                </a:cubicBezTo>
                <a:lnTo>
                  <a:pt x="147293" y="746043"/>
                </a:lnTo>
                <a:lnTo>
                  <a:pt x="147293" y="715682"/>
                </a:lnTo>
                <a:lnTo>
                  <a:pt x="97733" y="715682"/>
                </a:lnTo>
                <a:cubicBezTo>
                  <a:pt x="100933" y="694623"/>
                  <a:pt x="112132" y="684093"/>
                  <a:pt x="131331" y="684093"/>
                </a:cubicBezTo>
                <a:cubicBezTo>
                  <a:pt x="146288" y="684093"/>
                  <a:pt x="156259" y="690939"/>
                  <a:pt x="161245" y="704632"/>
                </a:cubicBezTo>
                <a:lnTo>
                  <a:pt x="206787" y="687330"/>
                </a:lnTo>
                <a:cubicBezTo>
                  <a:pt x="193243" y="659871"/>
                  <a:pt x="168091" y="646142"/>
                  <a:pt x="131331" y="646142"/>
                </a:cubicBezTo>
                <a:close/>
                <a:moveTo>
                  <a:pt x="182174" y="134714"/>
                </a:moveTo>
                <a:lnTo>
                  <a:pt x="275727" y="134714"/>
                </a:lnTo>
                <a:lnTo>
                  <a:pt x="275727" y="250536"/>
                </a:lnTo>
                <a:lnTo>
                  <a:pt x="228950" y="279492"/>
                </a:lnTo>
                <a:lnTo>
                  <a:pt x="182174" y="250536"/>
                </a:lnTo>
                <a:close/>
                <a:moveTo>
                  <a:pt x="233577" y="41770"/>
                </a:moveTo>
                <a:lnTo>
                  <a:pt x="190664" y="84682"/>
                </a:lnTo>
                <a:lnTo>
                  <a:pt x="114512" y="84682"/>
                </a:lnTo>
                <a:lnTo>
                  <a:pt x="114512" y="160835"/>
                </a:lnTo>
                <a:lnTo>
                  <a:pt x="71629" y="203716"/>
                </a:lnTo>
                <a:lnTo>
                  <a:pt x="114512" y="246598"/>
                </a:lnTo>
                <a:lnTo>
                  <a:pt x="114512" y="313708"/>
                </a:lnTo>
                <a:lnTo>
                  <a:pt x="181624" y="313709"/>
                </a:lnTo>
                <a:lnTo>
                  <a:pt x="233577" y="365663"/>
                </a:lnTo>
                <a:lnTo>
                  <a:pt x="285530" y="313709"/>
                </a:lnTo>
                <a:lnTo>
                  <a:pt x="343540" y="313709"/>
                </a:lnTo>
                <a:lnTo>
                  <a:pt x="343540" y="255700"/>
                </a:lnTo>
                <a:lnTo>
                  <a:pt x="395523" y="203716"/>
                </a:lnTo>
                <a:lnTo>
                  <a:pt x="343540" y="151733"/>
                </a:lnTo>
                <a:lnTo>
                  <a:pt x="343538" y="84682"/>
                </a:lnTo>
                <a:lnTo>
                  <a:pt x="276488" y="84682"/>
                </a:lnTo>
                <a:close/>
                <a:moveTo>
                  <a:pt x="0" y="5863"/>
                </a:moveTo>
                <a:lnTo>
                  <a:pt x="455068" y="5863"/>
                </a:lnTo>
                <a:lnTo>
                  <a:pt x="455068" y="342922"/>
                </a:lnTo>
                <a:lnTo>
                  <a:pt x="783778" y="342922"/>
                </a:lnTo>
                <a:lnTo>
                  <a:pt x="783778" y="1115390"/>
                </a:lnTo>
                <a:lnTo>
                  <a:pt x="0" y="1115390"/>
                </a:lnTo>
                <a:close/>
                <a:moveTo>
                  <a:pt x="494382" y="0"/>
                </a:moveTo>
                <a:lnTo>
                  <a:pt x="787542" y="305978"/>
                </a:lnTo>
                <a:lnTo>
                  <a:pt x="494382" y="305978"/>
                </a:lnTo>
                <a:close/>
              </a:path>
            </a:pathLst>
          </a:custGeom>
          <a:solidFill>
            <a:srgbClr val="1829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6" name="Google Shape;366;p16"/>
          <p:cNvSpPr txBox="1"/>
          <p:nvPr/>
        </p:nvSpPr>
        <p:spPr>
          <a:xfrm>
            <a:off x="418948" y="2119835"/>
            <a:ext cx="3262142"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Внесено відомості до</a:t>
            </a:r>
            <a:endParaRPr sz="14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Єдиного реєстру досудових розслідувань</a:t>
            </a:r>
            <a:endParaRPr sz="14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за матеріалами ПОГ</a:t>
            </a:r>
            <a:endParaRPr sz="1400" b="0" i="0" u="none" strike="noStrike" cap="none">
              <a:solidFill>
                <a:srgbClr val="000000"/>
              </a:solidFill>
              <a:latin typeface="Montserrat Medium"/>
              <a:ea typeface="Montserrat Medium"/>
              <a:cs typeface="Montserrat Medium"/>
              <a:sym typeface="Montserrat Medium"/>
            </a:endParaRPr>
          </a:p>
        </p:txBody>
      </p:sp>
      <p:cxnSp>
        <p:nvCxnSpPr>
          <p:cNvPr id="367" name="Google Shape;367;p16"/>
          <p:cNvCxnSpPr/>
          <p:nvPr/>
        </p:nvCxnSpPr>
        <p:spPr>
          <a:xfrm flipH="1">
            <a:off x="3972375" y="2154177"/>
            <a:ext cx="16332" cy="4286835"/>
          </a:xfrm>
          <a:prstGeom prst="straightConnector1">
            <a:avLst/>
          </a:prstGeom>
          <a:noFill/>
          <a:ln w="19050" cap="flat" cmpd="sng">
            <a:solidFill>
              <a:schemeClr val="accent4"/>
            </a:solidFill>
            <a:prstDash val="solid"/>
            <a:miter lim="800000"/>
            <a:headEnd type="none" w="sm" len="sm"/>
            <a:tailEnd type="none" w="sm" len="sm"/>
          </a:ln>
        </p:spPr>
      </p:cxnSp>
      <p:sp>
        <p:nvSpPr>
          <p:cNvPr id="368" name="Google Shape;368;p16"/>
          <p:cNvSpPr txBox="1"/>
          <p:nvPr/>
        </p:nvSpPr>
        <p:spPr>
          <a:xfrm>
            <a:off x="1482022" y="5425228"/>
            <a:ext cx="965603" cy="769401"/>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uk-UA" sz="4400" b="0" i="0" u="none" strike="noStrike" cap="none" dirty="0" smtClean="0">
                <a:solidFill>
                  <a:srgbClr val="FFC000"/>
                </a:solidFill>
                <a:latin typeface="Montserrat Medium"/>
                <a:ea typeface="Montserrat Medium"/>
                <a:cs typeface="Montserrat Medium"/>
                <a:sym typeface="Montserrat Medium"/>
              </a:rPr>
              <a:t>21</a:t>
            </a:r>
            <a:endParaRPr sz="4400" b="0" i="0" u="none" strike="noStrike" cap="none" dirty="0">
              <a:solidFill>
                <a:srgbClr val="FFC000"/>
              </a:solidFill>
              <a:latin typeface="Montserrat Medium"/>
              <a:ea typeface="Montserrat Medium"/>
              <a:cs typeface="Montserrat Medium"/>
              <a:sym typeface="Montserrat Medium"/>
            </a:endParaRPr>
          </a:p>
        </p:txBody>
      </p:sp>
      <p:sp>
        <p:nvSpPr>
          <p:cNvPr id="369" name="Google Shape;369;p16"/>
          <p:cNvSpPr txBox="1"/>
          <p:nvPr/>
        </p:nvSpPr>
        <p:spPr>
          <a:xfrm>
            <a:off x="8123444" y="2061823"/>
            <a:ext cx="3856566"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dirty="0">
                <a:solidFill>
                  <a:srgbClr val="182947"/>
                </a:solidFill>
                <a:latin typeface="Montserrat Medium"/>
                <a:ea typeface="Montserrat Medium"/>
                <a:cs typeface="Montserrat Medium"/>
                <a:sym typeface="Montserrat Medium"/>
              </a:rPr>
              <a:t>Здійснено </a:t>
            </a:r>
            <a:r>
              <a:rPr lang="uk-UA" sz="1800" b="0" i="0" u="none" strike="noStrike" cap="none" dirty="0" smtClean="0">
                <a:solidFill>
                  <a:srgbClr val="182947"/>
                </a:solidFill>
                <a:latin typeface="Montserrat Medium"/>
                <a:ea typeface="Montserrat Medium"/>
                <a:cs typeface="Montserrat Medium"/>
                <a:sym typeface="Montserrat Medium"/>
              </a:rPr>
              <a:t>супровід розслідувань </a:t>
            </a:r>
            <a:r>
              <a:rPr lang="uk-UA" sz="1800" b="0" i="0" u="none" strike="noStrike" cap="none" dirty="0">
                <a:solidFill>
                  <a:srgbClr val="182947"/>
                </a:solidFill>
                <a:latin typeface="Montserrat Medium"/>
                <a:ea typeface="Montserrat Medium"/>
                <a:cs typeface="Montserrat Medium"/>
                <a:sym typeface="Montserrat Medium"/>
              </a:rPr>
              <a:t>кримінальних проступків</a:t>
            </a:r>
            <a:endParaRPr dirty="0"/>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dirty="0">
                <a:solidFill>
                  <a:srgbClr val="182947"/>
                </a:solidFill>
                <a:latin typeface="Montserrat Medium"/>
                <a:ea typeface="Montserrat Medium"/>
                <a:cs typeface="Montserrat Medium"/>
                <a:sym typeface="Montserrat Medium"/>
              </a:rPr>
              <a:t>у формі дізнання</a:t>
            </a:r>
            <a:endParaRPr sz="1800" b="0" i="0" u="none" strike="noStrike" cap="none" dirty="0">
              <a:solidFill>
                <a:srgbClr val="182947"/>
              </a:solidFill>
              <a:latin typeface="Montserrat Medium"/>
              <a:ea typeface="Montserrat Medium"/>
              <a:cs typeface="Montserrat Medium"/>
              <a:sym typeface="Montserrat Medium"/>
            </a:endParaRPr>
          </a:p>
        </p:txBody>
      </p:sp>
      <p:pic>
        <p:nvPicPr>
          <p:cNvPr id="370" name="Google Shape;370;p16"/>
          <p:cNvPicPr preferRelativeResize="0"/>
          <p:nvPr/>
        </p:nvPicPr>
        <p:blipFill rotWithShape="1">
          <a:blip r:embed="rId4">
            <a:alphaModFix/>
          </a:blip>
          <a:srcRect/>
          <a:stretch/>
        </p:blipFill>
        <p:spPr>
          <a:xfrm>
            <a:off x="5560122" y="4146291"/>
            <a:ext cx="1002206" cy="947104"/>
          </a:xfrm>
          <a:prstGeom prst="rect">
            <a:avLst/>
          </a:prstGeom>
          <a:noFill/>
          <a:ln>
            <a:noFill/>
          </a:ln>
        </p:spPr>
      </p:pic>
      <p:sp>
        <p:nvSpPr>
          <p:cNvPr id="371" name="Google Shape;371;p16"/>
          <p:cNvSpPr txBox="1"/>
          <p:nvPr/>
        </p:nvSpPr>
        <p:spPr>
          <a:xfrm>
            <a:off x="5604072" y="5425227"/>
            <a:ext cx="1090802" cy="769401"/>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uk-UA" sz="4400" b="0" i="0" u="none" strike="noStrike" cap="none" dirty="0" smtClean="0">
                <a:solidFill>
                  <a:srgbClr val="FFC000"/>
                </a:solidFill>
                <a:latin typeface="Montserrat Medium"/>
                <a:ea typeface="Montserrat Medium"/>
                <a:cs typeface="Montserrat Medium"/>
                <a:sym typeface="Montserrat Medium"/>
              </a:rPr>
              <a:t>19</a:t>
            </a:r>
            <a:endParaRPr sz="4400" b="0" i="0" u="none" strike="noStrike" cap="none" dirty="0">
              <a:solidFill>
                <a:srgbClr val="FFC000"/>
              </a:solidFill>
              <a:latin typeface="Montserrat Medium"/>
              <a:ea typeface="Montserrat Medium"/>
              <a:cs typeface="Montserrat Medium"/>
              <a:sym typeface="Montserrat Medium"/>
            </a:endParaRPr>
          </a:p>
        </p:txBody>
      </p:sp>
      <p:cxnSp>
        <p:nvCxnSpPr>
          <p:cNvPr id="372" name="Google Shape;372;p16"/>
          <p:cNvCxnSpPr/>
          <p:nvPr/>
        </p:nvCxnSpPr>
        <p:spPr>
          <a:xfrm flipH="1">
            <a:off x="7961082" y="2119835"/>
            <a:ext cx="16332" cy="4286835"/>
          </a:xfrm>
          <a:prstGeom prst="straightConnector1">
            <a:avLst/>
          </a:prstGeom>
          <a:noFill/>
          <a:ln w="19050" cap="flat" cmpd="sng">
            <a:solidFill>
              <a:schemeClr val="accent4"/>
            </a:solidFill>
            <a:prstDash val="solid"/>
            <a:miter lim="800000"/>
            <a:headEnd type="none" w="sm" len="sm"/>
            <a:tailEnd type="none" w="sm" len="sm"/>
          </a:ln>
        </p:spPr>
      </p:cxnSp>
      <p:sp>
        <p:nvSpPr>
          <p:cNvPr id="373" name="Google Shape;373;p16"/>
          <p:cNvSpPr txBox="1"/>
          <p:nvPr/>
        </p:nvSpPr>
        <p:spPr>
          <a:xfrm>
            <a:off x="4138168" y="2061823"/>
            <a:ext cx="3856566" cy="20312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Розкрито</a:t>
            </a:r>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кримінальних правопорушень</a:t>
            </a:r>
            <a:endParaRPr sz="18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ПОГ самостійно</a:t>
            </a:r>
            <a:endParaRPr sz="18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та спільно з іншими структурними</a:t>
            </a:r>
            <a:endParaRPr sz="18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Medium"/>
                <a:ea typeface="Montserrat Medium"/>
                <a:cs typeface="Montserrat Medium"/>
                <a:sym typeface="Montserrat Medium"/>
              </a:rPr>
              <a:t>підрозділами НПУ</a:t>
            </a:r>
            <a:r>
              <a:rPr lang="uk-UA" sz="1600" b="0" i="0" u="none" strike="noStrike" cap="none">
                <a:solidFill>
                  <a:srgbClr val="182947"/>
                </a:solidFill>
                <a:latin typeface="Montserrat Medium"/>
                <a:ea typeface="Montserrat Medium"/>
                <a:cs typeface="Montserrat Medium"/>
                <a:sym typeface="Montserrat Medium"/>
              </a:rPr>
              <a:t> </a:t>
            </a:r>
            <a:endParaRPr sz="1600" b="0" i="0" u="none" strike="noStrike" cap="none">
              <a:solidFill>
                <a:srgbClr val="000000"/>
              </a:solidFill>
              <a:latin typeface="Montserrat Medium"/>
              <a:ea typeface="Montserrat Medium"/>
              <a:cs typeface="Montserrat Medium"/>
              <a:sym typeface="Montserrat Medium"/>
            </a:endParaRPr>
          </a:p>
        </p:txBody>
      </p:sp>
      <p:sp>
        <p:nvSpPr>
          <p:cNvPr id="374" name="Google Shape;374;p16"/>
          <p:cNvSpPr/>
          <p:nvPr/>
        </p:nvSpPr>
        <p:spPr>
          <a:xfrm>
            <a:off x="9705214" y="3271849"/>
            <a:ext cx="917896" cy="1695843"/>
          </a:xfrm>
          <a:custGeom>
            <a:avLst/>
            <a:gdLst/>
            <a:ahLst/>
            <a:cxnLst/>
            <a:rect l="l" t="t" r="r" b="b"/>
            <a:pathLst>
              <a:path w="727833" h="1464327" extrusionOk="0">
                <a:moveTo>
                  <a:pt x="118014" y="575483"/>
                </a:moveTo>
                <a:lnTo>
                  <a:pt x="118014" y="741655"/>
                </a:lnTo>
                <a:lnTo>
                  <a:pt x="130377" y="738514"/>
                </a:lnTo>
                <a:lnTo>
                  <a:pt x="135000" y="739689"/>
                </a:lnTo>
                <a:lnTo>
                  <a:pt x="135574" y="575483"/>
                </a:lnTo>
                <a:close/>
                <a:moveTo>
                  <a:pt x="387816" y="442310"/>
                </a:moveTo>
                <a:lnTo>
                  <a:pt x="387816" y="465088"/>
                </a:lnTo>
                <a:lnTo>
                  <a:pt x="398557" y="470784"/>
                </a:lnTo>
                <a:lnTo>
                  <a:pt x="409298" y="465089"/>
                </a:lnTo>
                <a:lnTo>
                  <a:pt x="409298" y="442310"/>
                </a:lnTo>
                <a:close/>
                <a:moveTo>
                  <a:pt x="164580" y="434821"/>
                </a:moveTo>
                <a:lnTo>
                  <a:pt x="164580" y="446632"/>
                </a:lnTo>
                <a:lnTo>
                  <a:pt x="257063" y="446632"/>
                </a:lnTo>
                <a:lnTo>
                  <a:pt x="257063" y="434821"/>
                </a:lnTo>
                <a:close/>
                <a:moveTo>
                  <a:pt x="399619" y="424031"/>
                </a:moveTo>
                <a:lnTo>
                  <a:pt x="409474" y="432471"/>
                </a:lnTo>
                <a:lnTo>
                  <a:pt x="424871" y="432471"/>
                </a:lnTo>
                <a:lnTo>
                  <a:pt x="424871" y="445658"/>
                </a:lnTo>
                <a:lnTo>
                  <a:pt x="436809" y="455881"/>
                </a:lnTo>
                <a:lnTo>
                  <a:pt x="424871" y="466104"/>
                </a:lnTo>
                <a:lnTo>
                  <a:pt x="424871" y="477513"/>
                </a:lnTo>
                <a:lnTo>
                  <a:pt x="411550" y="477513"/>
                </a:lnTo>
                <a:lnTo>
                  <a:pt x="399621" y="487730"/>
                </a:lnTo>
                <a:lnTo>
                  <a:pt x="387689" y="477513"/>
                </a:lnTo>
                <a:lnTo>
                  <a:pt x="372278" y="477513"/>
                </a:lnTo>
                <a:lnTo>
                  <a:pt x="372278" y="464314"/>
                </a:lnTo>
                <a:lnTo>
                  <a:pt x="362431" y="455880"/>
                </a:lnTo>
                <a:lnTo>
                  <a:pt x="372278" y="447447"/>
                </a:lnTo>
                <a:lnTo>
                  <a:pt x="372278" y="432471"/>
                </a:lnTo>
                <a:lnTo>
                  <a:pt x="389766" y="432471"/>
                </a:lnTo>
                <a:close/>
                <a:moveTo>
                  <a:pt x="399676" y="408434"/>
                </a:moveTo>
                <a:cubicBezTo>
                  <a:pt x="375607" y="408434"/>
                  <a:pt x="356096" y="429672"/>
                  <a:pt x="356096" y="455870"/>
                </a:cubicBezTo>
                <a:cubicBezTo>
                  <a:pt x="356096" y="482068"/>
                  <a:pt x="375607" y="503305"/>
                  <a:pt x="399676" y="503305"/>
                </a:cubicBezTo>
                <a:cubicBezTo>
                  <a:pt x="423746" y="503305"/>
                  <a:pt x="443258" y="482068"/>
                  <a:pt x="443258" y="455870"/>
                </a:cubicBezTo>
                <a:cubicBezTo>
                  <a:pt x="443258" y="429672"/>
                  <a:pt x="423746" y="408434"/>
                  <a:pt x="399676" y="408434"/>
                </a:cubicBezTo>
                <a:close/>
                <a:moveTo>
                  <a:pt x="495842" y="337647"/>
                </a:moveTo>
                <a:cubicBezTo>
                  <a:pt x="521707" y="341486"/>
                  <a:pt x="543934" y="354614"/>
                  <a:pt x="556394" y="376120"/>
                </a:cubicBezTo>
                <a:lnTo>
                  <a:pt x="598674" y="449097"/>
                </a:lnTo>
                <a:lnTo>
                  <a:pt x="722728" y="663221"/>
                </a:lnTo>
                <a:cubicBezTo>
                  <a:pt x="735536" y="685327"/>
                  <a:pt x="723414" y="716288"/>
                  <a:pt x="695652" y="732372"/>
                </a:cubicBezTo>
                <a:cubicBezTo>
                  <a:pt x="667888" y="748457"/>
                  <a:pt x="635000" y="743574"/>
                  <a:pt x="622192" y="721467"/>
                </a:cubicBezTo>
                <a:lnTo>
                  <a:pt x="513783" y="534349"/>
                </a:lnTo>
                <a:lnTo>
                  <a:pt x="513282" y="534640"/>
                </a:lnTo>
                <a:lnTo>
                  <a:pt x="473784" y="466465"/>
                </a:lnTo>
                <a:lnTo>
                  <a:pt x="473784" y="758328"/>
                </a:lnTo>
                <a:lnTo>
                  <a:pt x="350533" y="778394"/>
                </a:lnTo>
                <a:lnTo>
                  <a:pt x="344198" y="767544"/>
                </a:lnTo>
                <a:lnTo>
                  <a:pt x="265541" y="767544"/>
                </a:lnTo>
                <a:lnTo>
                  <a:pt x="258748" y="779179"/>
                </a:lnTo>
                <a:lnTo>
                  <a:pt x="175345" y="765600"/>
                </a:lnTo>
                <a:lnTo>
                  <a:pt x="185447" y="784462"/>
                </a:lnTo>
                <a:lnTo>
                  <a:pt x="186146" y="788814"/>
                </a:lnTo>
                <a:lnTo>
                  <a:pt x="257021" y="800353"/>
                </a:lnTo>
                <a:lnTo>
                  <a:pt x="257768" y="796988"/>
                </a:lnTo>
                <a:lnTo>
                  <a:pt x="265541" y="810301"/>
                </a:lnTo>
                <a:lnTo>
                  <a:pt x="344198" y="810301"/>
                </a:lnTo>
                <a:lnTo>
                  <a:pt x="352250" y="796510"/>
                </a:lnTo>
                <a:lnTo>
                  <a:pt x="352906" y="799464"/>
                </a:lnTo>
                <a:lnTo>
                  <a:pt x="473784" y="779784"/>
                </a:lnTo>
                <a:lnTo>
                  <a:pt x="473784" y="873858"/>
                </a:lnTo>
                <a:lnTo>
                  <a:pt x="471944" y="1401165"/>
                </a:lnTo>
                <a:cubicBezTo>
                  <a:pt x="471944" y="1436048"/>
                  <a:pt x="438924" y="1464327"/>
                  <a:pt x="398193" y="1464327"/>
                </a:cubicBezTo>
                <a:cubicBezTo>
                  <a:pt x="357462" y="1464327"/>
                  <a:pt x="324443" y="1436048"/>
                  <a:pt x="324443" y="1401165"/>
                </a:cubicBezTo>
                <a:lnTo>
                  <a:pt x="324443" y="896349"/>
                </a:lnTo>
                <a:lnTo>
                  <a:pt x="280192" y="896349"/>
                </a:lnTo>
                <a:lnTo>
                  <a:pt x="280192" y="1401164"/>
                </a:lnTo>
                <a:cubicBezTo>
                  <a:pt x="280192" y="1436048"/>
                  <a:pt x="247173" y="1464327"/>
                  <a:pt x="206442" y="1464327"/>
                </a:cubicBezTo>
                <a:cubicBezTo>
                  <a:pt x="165711" y="1464327"/>
                  <a:pt x="132691" y="1436048"/>
                  <a:pt x="132691" y="1401164"/>
                </a:cubicBezTo>
                <a:lnTo>
                  <a:pt x="134483" y="887935"/>
                </a:lnTo>
                <a:lnTo>
                  <a:pt x="130377" y="888978"/>
                </a:lnTo>
                <a:cubicBezTo>
                  <a:pt x="113873" y="888978"/>
                  <a:pt x="98932" y="880557"/>
                  <a:pt x="88116" y="866943"/>
                </a:cubicBezTo>
                <a:lnTo>
                  <a:pt x="83123" y="857621"/>
                </a:lnTo>
                <a:lnTo>
                  <a:pt x="81976" y="858284"/>
                </a:lnTo>
                <a:cubicBezTo>
                  <a:pt x="74916" y="860841"/>
                  <a:pt x="67155" y="862255"/>
                  <a:pt x="59008" y="862255"/>
                </a:cubicBezTo>
                <a:cubicBezTo>
                  <a:pt x="26419" y="862255"/>
                  <a:pt x="0" y="839629"/>
                  <a:pt x="0" y="811719"/>
                </a:cubicBezTo>
                <a:lnTo>
                  <a:pt x="0" y="575483"/>
                </a:lnTo>
                <a:lnTo>
                  <a:pt x="0" y="449256"/>
                </a:lnTo>
                <a:cubicBezTo>
                  <a:pt x="0" y="394953"/>
                  <a:pt x="51402" y="350932"/>
                  <a:pt x="114807" y="350932"/>
                </a:cubicBezTo>
                <a:lnTo>
                  <a:pt x="423840" y="350932"/>
                </a:lnTo>
                <a:lnTo>
                  <a:pt x="455085" y="338968"/>
                </a:lnTo>
                <a:cubicBezTo>
                  <a:pt x="469069" y="336129"/>
                  <a:pt x="482910" y="335727"/>
                  <a:pt x="495842" y="337647"/>
                </a:cubicBezTo>
                <a:close/>
                <a:moveTo>
                  <a:pt x="421943" y="146317"/>
                </a:moveTo>
                <a:lnTo>
                  <a:pt x="432544" y="159781"/>
                </a:lnTo>
                <a:cubicBezTo>
                  <a:pt x="439537" y="173942"/>
                  <a:pt x="443404" y="189511"/>
                  <a:pt x="443404" y="205854"/>
                </a:cubicBezTo>
                <a:cubicBezTo>
                  <a:pt x="443404" y="271224"/>
                  <a:pt x="381528" y="324216"/>
                  <a:pt x="305199" y="324216"/>
                </a:cubicBezTo>
                <a:cubicBezTo>
                  <a:pt x="228871" y="324216"/>
                  <a:pt x="166995" y="271224"/>
                  <a:pt x="166995" y="205854"/>
                </a:cubicBezTo>
                <a:cubicBezTo>
                  <a:pt x="166995" y="189511"/>
                  <a:pt x="170862" y="173942"/>
                  <a:pt x="177856" y="159781"/>
                </a:cubicBezTo>
                <a:lnTo>
                  <a:pt x="188023" y="146866"/>
                </a:lnTo>
                <a:lnTo>
                  <a:pt x="196467" y="156415"/>
                </a:lnTo>
                <a:cubicBezTo>
                  <a:pt x="222203" y="177810"/>
                  <a:pt x="261151" y="191446"/>
                  <a:pt x="304740" y="191446"/>
                </a:cubicBezTo>
                <a:cubicBezTo>
                  <a:pt x="348330" y="191446"/>
                  <a:pt x="387277" y="177810"/>
                  <a:pt x="413013" y="156415"/>
                </a:cubicBezTo>
                <a:close/>
                <a:moveTo>
                  <a:pt x="292743" y="44660"/>
                </a:moveTo>
                <a:lnTo>
                  <a:pt x="317616" y="44660"/>
                </a:lnTo>
                <a:lnTo>
                  <a:pt x="317617" y="71034"/>
                </a:lnTo>
                <a:lnTo>
                  <a:pt x="305179" y="77627"/>
                </a:lnTo>
                <a:lnTo>
                  <a:pt x="292743" y="71034"/>
                </a:lnTo>
                <a:close/>
                <a:moveTo>
                  <a:pt x="306410" y="23496"/>
                </a:moveTo>
                <a:lnTo>
                  <a:pt x="295000" y="33267"/>
                </a:lnTo>
                <a:lnTo>
                  <a:pt x="274752" y="33267"/>
                </a:lnTo>
                <a:lnTo>
                  <a:pt x="274752" y="50608"/>
                </a:lnTo>
                <a:lnTo>
                  <a:pt x="263351" y="60372"/>
                </a:lnTo>
                <a:lnTo>
                  <a:pt x="274752" y="70137"/>
                </a:lnTo>
                <a:lnTo>
                  <a:pt x="274752" y="85419"/>
                </a:lnTo>
                <a:lnTo>
                  <a:pt x="292596" y="85419"/>
                </a:lnTo>
                <a:lnTo>
                  <a:pt x="296726" y="88955"/>
                </a:lnTo>
                <a:lnTo>
                  <a:pt x="305020" y="87521"/>
                </a:lnTo>
                <a:lnTo>
                  <a:pt x="305179" y="87605"/>
                </a:lnTo>
                <a:lnTo>
                  <a:pt x="305347" y="87515"/>
                </a:lnTo>
                <a:lnTo>
                  <a:pt x="315688" y="89303"/>
                </a:lnTo>
                <a:lnTo>
                  <a:pt x="320223" y="85419"/>
                </a:lnTo>
                <a:lnTo>
                  <a:pt x="335647" y="85419"/>
                </a:lnTo>
                <a:lnTo>
                  <a:pt x="335647" y="72210"/>
                </a:lnTo>
                <a:lnTo>
                  <a:pt x="349468" y="60372"/>
                </a:lnTo>
                <a:lnTo>
                  <a:pt x="335647" y="48535"/>
                </a:lnTo>
                <a:lnTo>
                  <a:pt x="335646" y="33267"/>
                </a:lnTo>
                <a:lnTo>
                  <a:pt x="317819" y="33267"/>
                </a:lnTo>
                <a:close/>
                <a:moveTo>
                  <a:pt x="305201" y="0"/>
                </a:moveTo>
                <a:lnTo>
                  <a:pt x="415143" y="34730"/>
                </a:lnTo>
                <a:lnTo>
                  <a:pt x="432968" y="39408"/>
                </a:lnTo>
                <a:lnTo>
                  <a:pt x="443704" y="41263"/>
                </a:lnTo>
                <a:cubicBezTo>
                  <a:pt x="457472" y="46251"/>
                  <a:pt x="467133" y="57927"/>
                  <a:pt x="467133" y="71535"/>
                </a:cubicBezTo>
                <a:cubicBezTo>
                  <a:pt x="467133" y="85143"/>
                  <a:pt x="457472" y="96819"/>
                  <a:pt x="443704" y="101807"/>
                </a:cubicBezTo>
                <a:lnTo>
                  <a:pt x="435990" y="103140"/>
                </a:lnTo>
                <a:lnTo>
                  <a:pt x="425056" y="114552"/>
                </a:lnTo>
                <a:lnTo>
                  <a:pt x="427607" y="114552"/>
                </a:lnTo>
                <a:lnTo>
                  <a:pt x="426039" y="119882"/>
                </a:lnTo>
                <a:cubicBezTo>
                  <a:pt x="406059" y="152290"/>
                  <a:pt x="359285" y="175030"/>
                  <a:pt x="304768" y="175030"/>
                </a:cubicBezTo>
                <a:cubicBezTo>
                  <a:pt x="250253" y="175030"/>
                  <a:pt x="203478" y="152290"/>
                  <a:pt x="183499" y="119882"/>
                </a:cubicBezTo>
                <a:lnTo>
                  <a:pt x="181930" y="114552"/>
                </a:lnTo>
                <a:lnTo>
                  <a:pt x="184482" y="114552"/>
                </a:lnTo>
                <a:lnTo>
                  <a:pt x="173377" y="102961"/>
                </a:lnTo>
                <a:lnTo>
                  <a:pt x="166696" y="101807"/>
                </a:lnTo>
                <a:cubicBezTo>
                  <a:pt x="157517" y="98482"/>
                  <a:pt x="150164" y="92184"/>
                  <a:pt x="146281" y="84323"/>
                </a:cubicBezTo>
                <a:lnTo>
                  <a:pt x="143267" y="71535"/>
                </a:lnTo>
                <a:cubicBezTo>
                  <a:pt x="143267" y="57927"/>
                  <a:pt x="152928" y="46251"/>
                  <a:pt x="166696" y="41263"/>
                </a:cubicBezTo>
                <a:lnTo>
                  <a:pt x="177436" y="39407"/>
                </a:lnTo>
                <a:lnTo>
                  <a:pt x="195264" y="34729"/>
                </a:lnTo>
                <a:close/>
              </a:path>
            </a:pathLst>
          </a:custGeom>
          <a:solidFill>
            <a:srgbClr val="1829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5" name="Google Shape;375;p16"/>
          <p:cNvSpPr txBox="1"/>
          <p:nvPr/>
        </p:nvSpPr>
        <p:spPr>
          <a:xfrm>
            <a:off x="9705214" y="5425226"/>
            <a:ext cx="917896" cy="769401"/>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uk-UA" sz="4400" b="0" i="0" u="none" strike="noStrike" cap="none" dirty="0" smtClean="0">
                <a:solidFill>
                  <a:srgbClr val="FFC000"/>
                </a:solidFill>
                <a:latin typeface="Montserrat Medium"/>
                <a:ea typeface="Montserrat Medium"/>
                <a:cs typeface="Montserrat Medium"/>
                <a:sym typeface="Montserrat Medium"/>
              </a:rPr>
              <a:t>11</a:t>
            </a:r>
            <a:endParaRPr sz="4400" b="0" i="0" u="none" strike="noStrike" cap="none" dirty="0">
              <a:solidFill>
                <a:srgbClr val="FFC000"/>
              </a:solidFill>
              <a:latin typeface="Montserrat Medium"/>
              <a:ea typeface="Montserrat Medium"/>
              <a:cs typeface="Montserrat Medium"/>
              <a:sym typeface="Montserrat Medium"/>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17"/>
          <p:cNvPicPr preferRelativeResize="0"/>
          <p:nvPr/>
        </p:nvPicPr>
        <p:blipFill rotWithShape="1">
          <a:blip r:embed="rId3">
            <a:alphaModFix/>
          </a:blip>
          <a:srcRect/>
          <a:stretch/>
        </p:blipFill>
        <p:spPr>
          <a:xfrm>
            <a:off x="0" y="40"/>
            <a:ext cx="12192073" cy="6857960"/>
          </a:xfrm>
          <a:prstGeom prst="rect">
            <a:avLst/>
          </a:prstGeom>
          <a:noFill/>
          <a:ln>
            <a:noFill/>
          </a:ln>
        </p:spPr>
      </p:pic>
      <p:sp>
        <p:nvSpPr>
          <p:cNvPr id="382" name="Google Shape;382;p17"/>
          <p:cNvSpPr txBox="1"/>
          <p:nvPr/>
        </p:nvSpPr>
        <p:spPr>
          <a:xfrm>
            <a:off x="271405" y="544083"/>
            <a:ext cx="718667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Montserrat SemiBold"/>
                <a:ea typeface="Montserrat SemiBold"/>
                <a:cs typeface="Montserrat SemiBold"/>
                <a:sym typeface="Montserrat SemiBold"/>
              </a:rPr>
              <a:t>КРИМІНАЛЬНІ ПРАВОПОРУШЕННЯ</a:t>
            </a:r>
            <a:endParaRPr sz="1400" b="0" i="0" u="none" strike="noStrike" cap="none">
              <a:solidFill>
                <a:srgbClr val="000000"/>
              </a:solidFill>
              <a:latin typeface="Montserrat SemiBold"/>
              <a:ea typeface="Montserrat SemiBold"/>
              <a:cs typeface="Montserrat SemiBold"/>
              <a:sym typeface="Montserrat SemiBold"/>
            </a:endParaRPr>
          </a:p>
        </p:txBody>
      </p:sp>
      <p:sp>
        <p:nvSpPr>
          <p:cNvPr id="383" name="Google Shape;383;p17"/>
          <p:cNvSpPr txBox="1"/>
          <p:nvPr/>
        </p:nvSpPr>
        <p:spPr>
          <a:xfrm>
            <a:off x="2524220" y="3444477"/>
            <a:ext cx="6177318"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uk-UA" sz="2000" b="0" i="0" u="none" strike="noStrike" cap="none" dirty="0" smtClean="0">
                <a:solidFill>
                  <a:srgbClr val="182947"/>
                </a:solidFill>
                <a:latin typeface="Montserrat Light"/>
                <a:ea typeface="Montserrat Light"/>
                <a:cs typeface="Montserrat Light"/>
                <a:sym typeface="Montserrat Light"/>
              </a:rPr>
              <a:t>Незаконний обіг наркотичних засобів</a:t>
            </a:r>
            <a:endParaRPr sz="2000" b="0" i="0" u="none" strike="noStrike" cap="none" dirty="0">
              <a:solidFill>
                <a:srgbClr val="182947"/>
              </a:solidFill>
              <a:latin typeface="Montserrat Light"/>
              <a:ea typeface="Montserrat Light"/>
              <a:cs typeface="Montserrat Light"/>
              <a:sym typeface="Montserrat Light"/>
            </a:endParaRPr>
          </a:p>
        </p:txBody>
      </p:sp>
      <p:pic>
        <p:nvPicPr>
          <p:cNvPr id="384" name="Google Shape;384;p17"/>
          <p:cNvPicPr preferRelativeResize="0"/>
          <p:nvPr/>
        </p:nvPicPr>
        <p:blipFill rotWithShape="1">
          <a:blip r:embed="rId4">
            <a:alphaModFix/>
          </a:blip>
          <a:srcRect/>
          <a:stretch/>
        </p:blipFill>
        <p:spPr>
          <a:xfrm>
            <a:off x="1438213" y="5756317"/>
            <a:ext cx="910491" cy="824915"/>
          </a:xfrm>
          <a:prstGeom prst="rect">
            <a:avLst/>
          </a:prstGeom>
          <a:noFill/>
          <a:ln>
            <a:noFill/>
          </a:ln>
        </p:spPr>
      </p:pic>
      <p:sp>
        <p:nvSpPr>
          <p:cNvPr id="385" name="Google Shape;385;p17"/>
          <p:cNvSpPr txBox="1"/>
          <p:nvPr/>
        </p:nvSpPr>
        <p:spPr>
          <a:xfrm>
            <a:off x="2610406" y="4619583"/>
            <a:ext cx="617088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uk-UA" sz="2000" b="0" i="0" u="none" strike="noStrike" cap="none" dirty="0" smtClean="0">
                <a:solidFill>
                  <a:srgbClr val="182947"/>
                </a:solidFill>
                <a:latin typeface="Montserrat Light"/>
                <a:ea typeface="Montserrat Light"/>
                <a:cs typeface="Montserrat Light"/>
                <a:sym typeface="Montserrat Light"/>
              </a:rPr>
              <a:t>Підроблення документів, печаток, штампів</a:t>
            </a:r>
            <a:endParaRPr sz="2000" b="0" i="0" u="none" strike="noStrike" cap="none" dirty="0">
              <a:solidFill>
                <a:srgbClr val="182947"/>
              </a:solidFill>
              <a:latin typeface="Montserrat Light"/>
              <a:ea typeface="Montserrat Light"/>
              <a:cs typeface="Montserrat Light"/>
              <a:sym typeface="Montserrat Light"/>
            </a:endParaRPr>
          </a:p>
        </p:txBody>
      </p:sp>
      <p:pic>
        <p:nvPicPr>
          <p:cNvPr id="386" name="Google Shape;386;p17"/>
          <p:cNvPicPr preferRelativeResize="0"/>
          <p:nvPr/>
        </p:nvPicPr>
        <p:blipFill rotWithShape="1">
          <a:blip r:embed="rId5">
            <a:alphaModFix/>
          </a:blip>
          <a:srcRect/>
          <a:stretch/>
        </p:blipFill>
        <p:spPr>
          <a:xfrm>
            <a:off x="1479031" y="2357312"/>
            <a:ext cx="858622" cy="755531"/>
          </a:xfrm>
          <a:prstGeom prst="rect">
            <a:avLst/>
          </a:prstGeom>
          <a:noFill/>
          <a:ln>
            <a:noFill/>
          </a:ln>
        </p:spPr>
      </p:pic>
      <p:sp>
        <p:nvSpPr>
          <p:cNvPr id="387" name="Google Shape;387;p17"/>
          <p:cNvSpPr txBox="1"/>
          <p:nvPr/>
        </p:nvSpPr>
        <p:spPr>
          <a:xfrm>
            <a:off x="3416319" y="2482356"/>
            <a:ext cx="1559313"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uk-UA" sz="2000" b="0" i="0" u="none" strike="noStrike" cap="none" dirty="0">
                <a:solidFill>
                  <a:srgbClr val="182947"/>
                </a:solidFill>
                <a:latin typeface="Montserrat Light"/>
                <a:ea typeface="Montserrat Light"/>
                <a:cs typeface="Montserrat Light"/>
                <a:sym typeface="Montserrat Light"/>
              </a:rPr>
              <a:t>Крадіжка</a:t>
            </a:r>
            <a:endParaRPr sz="2000" b="0" i="0" u="none" strike="noStrike" cap="none" dirty="0">
              <a:solidFill>
                <a:srgbClr val="182947"/>
              </a:solidFill>
              <a:latin typeface="Montserrat Light"/>
              <a:ea typeface="Montserrat Light"/>
              <a:cs typeface="Montserrat Light"/>
              <a:sym typeface="Montserrat Light"/>
            </a:endParaRPr>
          </a:p>
        </p:txBody>
      </p:sp>
      <p:sp>
        <p:nvSpPr>
          <p:cNvPr id="388" name="Google Shape;388;p17"/>
          <p:cNvSpPr txBox="1"/>
          <p:nvPr/>
        </p:nvSpPr>
        <p:spPr>
          <a:xfrm>
            <a:off x="8781290" y="3456862"/>
            <a:ext cx="137312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uk-UA" sz="2400" b="1" i="0" u="none" strike="noStrike" cap="none" dirty="0" smtClean="0">
                <a:solidFill>
                  <a:srgbClr val="182947"/>
                </a:solidFill>
                <a:latin typeface="Montserrat SemiBold"/>
                <a:ea typeface="Montserrat SemiBold"/>
                <a:cs typeface="Montserrat SemiBold"/>
                <a:sym typeface="Montserrat SemiBold"/>
              </a:rPr>
              <a:t>4</a:t>
            </a:r>
            <a:endParaRPr sz="2400" b="1" i="0" u="none" strike="noStrike" cap="none" dirty="0">
              <a:solidFill>
                <a:srgbClr val="182947"/>
              </a:solidFill>
              <a:latin typeface="Montserrat SemiBold"/>
              <a:ea typeface="Montserrat SemiBold"/>
              <a:cs typeface="Montserrat SemiBold"/>
              <a:sym typeface="Montserrat SemiBold"/>
            </a:endParaRPr>
          </a:p>
        </p:txBody>
      </p:sp>
      <p:sp>
        <p:nvSpPr>
          <p:cNvPr id="389" name="Google Shape;389;p17"/>
          <p:cNvSpPr txBox="1"/>
          <p:nvPr/>
        </p:nvSpPr>
        <p:spPr>
          <a:xfrm>
            <a:off x="8806206" y="4588805"/>
            <a:ext cx="141335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uk-UA" sz="2400" b="1" dirty="0">
                <a:solidFill>
                  <a:srgbClr val="182947"/>
                </a:solidFill>
                <a:latin typeface="Montserrat SemiBold"/>
                <a:ea typeface="Montserrat SemiBold"/>
                <a:cs typeface="Montserrat SemiBold"/>
                <a:sym typeface="Montserrat SemiBold"/>
              </a:rPr>
              <a:t>5</a:t>
            </a:r>
            <a:endParaRPr sz="2400" b="1" i="0" u="none" strike="noStrike" cap="none" dirty="0">
              <a:solidFill>
                <a:srgbClr val="182947"/>
              </a:solidFill>
              <a:latin typeface="Montserrat SemiBold"/>
              <a:ea typeface="Montserrat SemiBold"/>
              <a:cs typeface="Montserrat SemiBold"/>
              <a:sym typeface="Montserrat SemiBold"/>
            </a:endParaRPr>
          </a:p>
        </p:txBody>
      </p:sp>
      <p:sp>
        <p:nvSpPr>
          <p:cNvPr id="390" name="Google Shape;390;p17"/>
          <p:cNvSpPr txBox="1"/>
          <p:nvPr/>
        </p:nvSpPr>
        <p:spPr>
          <a:xfrm>
            <a:off x="8124751" y="2471015"/>
            <a:ext cx="157940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uk-UA" sz="2400" b="1" i="0" u="none" strike="noStrike" cap="none" dirty="0" smtClean="0">
                <a:solidFill>
                  <a:srgbClr val="182947"/>
                </a:solidFill>
                <a:latin typeface="Montserrat SemiBold"/>
                <a:ea typeface="Montserrat SemiBold"/>
                <a:cs typeface="Montserrat SemiBold"/>
                <a:sym typeface="Montserrat SemiBold"/>
              </a:rPr>
              <a:t>4</a:t>
            </a:r>
            <a:endParaRPr sz="2400" b="1" i="0" u="none" strike="noStrike" cap="none" dirty="0">
              <a:solidFill>
                <a:srgbClr val="182947"/>
              </a:solidFill>
              <a:latin typeface="Montserrat SemiBold"/>
              <a:ea typeface="Montserrat SemiBold"/>
              <a:cs typeface="Montserrat SemiBold"/>
              <a:sym typeface="Montserrat SemiBold"/>
            </a:endParaRPr>
          </a:p>
        </p:txBody>
      </p:sp>
      <p:sp>
        <p:nvSpPr>
          <p:cNvPr id="392" name="Google Shape;392;p17"/>
          <p:cNvSpPr txBox="1"/>
          <p:nvPr/>
        </p:nvSpPr>
        <p:spPr>
          <a:xfrm>
            <a:off x="8781290" y="5937964"/>
            <a:ext cx="143827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uk-UA" sz="2400" b="0" i="0" u="none" strike="noStrike" cap="none" dirty="0" smtClean="0">
                <a:solidFill>
                  <a:srgbClr val="182947"/>
                </a:solidFill>
                <a:latin typeface="Montserrat SemiBold"/>
                <a:ea typeface="Montserrat SemiBold"/>
                <a:cs typeface="Montserrat SemiBold"/>
                <a:sym typeface="Montserrat SemiBold"/>
              </a:rPr>
              <a:t>6</a:t>
            </a:r>
            <a:endParaRPr sz="2400" b="0" i="0" u="none" strike="noStrike" cap="none" dirty="0">
              <a:solidFill>
                <a:srgbClr val="182947"/>
              </a:solidFill>
              <a:latin typeface="Montserrat SemiBold"/>
              <a:ea typeface="Montserrat SemiBold"/>
              <a:cs typeface="Montserrat SemiBold"/>
              <a:sym typeface="Montserrat SemiBold"/>
            </a:endParaRPr>
          </a:p>
        </p:txBody>
      </p:sp>
      <p:sp>
        <p:nvSpPr>
          <p:cNvPr id="393" name="Google Shape;393;p17"/>
          <p:cNvSpPr txBox="1"/>
          <p:nvPr/>
        </p:nvSpPr>
        <p:spPr>
          <a:xfrm>
            <a:off x="2505381" y="5904095"/>
            <a:ext cx="617088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uk-UA" sz="2000" b="0" i="0" u="none" strike="noStrike" cap="none" dirty="0" smtClean="0">
                <a:solidFill>
                  <a:srgbClr val="182947"/>
                </a:solidFill>
                <a:latin typeface="Montserrat Light"/>
                <a:ea typeface="Montserrat Light"/>
                <a:cs typeface="Montserrat Light"/>
                <a:sym typeface="Montserrat Light"/>
              </a:rPr>
              <a:t> Кримінальні правопорушення проти </a:t>
            </a:r>
          </a:p>
          <a:p>
            <a:pPr marL="0" marR="0" lvl="0" indent="0" algn="l" rtl="0">
              <a:lnSpc>
                <a:spcPct val="100000"/>
              </a:lnSpc>
              <a:spcBef>
                <a:spcPts val="0"/>
              </a:spcBef>
              <a:spcAft>
                <a:spcPts val="0"/>
              </a:spcAft>
              <a:buClr>
                <a:srgbClr val="000000"/>
              </a:buClr>
              <a:buSzPts val="2000"/>
              <a:buFont typeface="Arial"/>
              <a:buNone/>
            </a:pPr>
            <a:r>
              <a:rPr lang="uk-UA" sz="2000" dirty="0" smtClean="0">
                <a:solidFill>
                  <a:srgbClr val="182947"/>
                </a:solidFill>
                <a:latin typeface="Montserrat Light"/>
                <a:ea typeface="Montserrat Light"/>
                <a:cs typeface="Montserrat Light"/>
                <a:sym typeface="Montserrat Light"/>
              </a:rPr>
              <a:t>здоров'я особи</a:t>
            </a:r>
            <a:endParaRPr sz="2000" b="0" i="0" u="none" strike="noStrike" cap="none" dirty="0">
              <a:solidFill>
                <a:srgbClr val="182947"/>
              </a:solidFill>
              <a:latin typeface="Montserrat Light"/>
              <a:ea typeface="Montserrat Light"/>
              <a:cs typeface="Montserrat Light"/>
              <a:sym typeface="Montserrat Light"/>
            </a:endParaRPr>
          </a:p>
        </p:txBody>
      </p:sp>
      <p:pic>
        <p:nvPicPr>
          <p:cNvPr id="1026" name="Picture 2" descr="https://lh3.googleusercontent.com/proxy/CTtR2v0NsftNqVJswu9nKWXZVbjlhuCiOCRcsym4K0ERHSWAeSO23LB30yLRZ-brhK1Wss3rTQF8fSZwIBFqBSMEMdBB714Etk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3190" y="3333442"/>
            <a:ext cx="1396235" cy="9299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icons-png.flaticon.com/512/5351/535142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2612" y="4619583"/>
            <a:ext cx="1031482" cy="10314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19"/>
          <p:cNvPicPr preferRelativeResize="0"/>
          <p:nvPr/>
        </p:nvPicPr>
        <p:blipFill rotWithShape="1">
          <a:blip r:embed="rId3">
            <a:alphaModFix/>
          </a:blip>
          <a:srcRect/>
          <a:stretch/>
        </p:blipFill>
        <p:spPr>
          <a:xfrm>
            <a:off x="0" y="40"/>
            <a:ext cx="12192073" cy="6857960"/>
          </a:xfrm>
          <a:prstGeom prst="rect">
            <a:avLst/>
          </a:prstGeom>
          <a:noFill/>
          <a:ln>
            <a:noFill/>
          </a:ln>
        </p:spPr>
      </p:pic>
      <p:sp>
        <p:nvSpPr>
          <p:cNvPr id="400" name="Google Shape;400;p19"/>
          <p:cNvSpPr/>
          <p:nvPr/>
        </p:nvSpPr>
        <p:spPr>
          <a:xfrm>
            <a:off x="304801" y="539253"/>
            <a:ext cx="6096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rgbClr val="FFFFFF"/>
                </a:solidFill>
                <a:latin typeface="Montserrat SemiBold"/>
                <a:ea typeface="Montserrat SemiBold"/>
                <a:cs typeface="Montserrat SemiBold"/>
                <a:sym typeface="Montserrat SemiBold"/>
              </a:rPr>
              <a:t>ФОТОЗВІТ</a:t>
            </a:r>
            <a:endParaRPr sz="2800" b="0" i="0" u="none" strike="noStrike" cap="none">
              <a:solidFill>
                <a:srgbClr val="FFFFFF"/>
              </a:solidFill>
              <a:latin typeface="Montserrat SemiBold"/>
              <a:ea typeface="Montserrat SemiBold"/>
              <a:cs typeface="Montserrat SemiBold"/>
              <a:sym typeface="Montserrat SemiBold"/>
            </a:endParaRPr>
          </a:p>
        </p:txBody>
      </p:sp>
      <p:sp>
        <p:nvSpPr>
          <p:cNvPr id="401" name="Google Shape;401;p19" descr="blob:https://web.telegram.org/89bb40be-be5f-4704-819e-feb39ae5d18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03" name="Google Shape;403;p19"/>
          <p:cNvPicPr preferRelativeResize="0"/>
          <p:nvPr/>
        </p:nvPicPr>
        <p:blipFill rotWithShape="1">
          <a:blip r:embed="rId4">
            <a:alphaModFix/>
          </a:blip>
          <a:srcRect/>
          <a:stretch/>
        </p:blipFill>
        <p:spPr>
          <a:xfrm>
            <a:off x="3156177" y="1844046"/>
            <a:ext cx="2702284" cy="2026713"/>
          </a:xfrm>
          <a:prstGeom prst="rect">
            <a:avLst/>
          </a:prstGeom>
          <a:noFill/>
          <a:ln>
            <a:noFill/>
          </a:ln>
        </p:spPr>
      </p:pic>
      <p:pic>
        <p:nvPicPr>
          <p:cNvPr id="405" name="Google Shape;405;p19"/>
          <p:cNvPicPr preferRelativeResize="0"/>
          <p:nvPr/>
        </p:nvPicPr>
        <p:blipFill rotWithShape="1">
          <a:blip r:embed="rId5">
            <a:alphaModFix/>
          </a:blip>
          <a:srcRect/>
          <a:stretch/>
        </p:blipFill>
        <p:spPr>
          <a:xfrm>
            <a:off x="9272833" y="1908012"/>
            <a:ext cx="2708635" cy="2031477"/>
          </a:xfrm>
          <a:prstGeom prst="rect">
            <a:avLst/>
          </a:prstGeom>
          <a:noFill/>
          <a:ln>
            <a:noFill/>
          </a:ln>
        </p:spPr>
      </p:pic>
      <p:pic>
        <p:nvPicPr>
          <p:cNvPr id="406" name="Google Shape;406;p19"/>
          <p:cNvPicPr preferRelativeResize="0"/>
          <p:nvPr/>
        </p:nvPicPr>
        <p:blipFill rotWithShape="1">
          <a:blip r:embed="rId6">
            <a:alphaModFix/>
          </a:blip>
          <a:srcRect/>
          <a:stretch/>
        </p:blipFill>
        <p:spPr>
          <a:xfrm>
            <a:off x="155575" y="4175518"/>
            <a:ext cx="2703092" cy="2027319"/>
          </a:xfrm>
          <a:prstGeom prst="rect">
            <a:avLst/>
          </a:prstGeom>
          <a:noFill/>
          <a:ln>
            <a:noFill/>
          </a:ln>
        </p:spPr>
      </p:pic>
      <p:pic>
        <p:nvPicPr>
          <p:cNvPr id="407" name="Google Shape;407;p19"/>
          <p:cNvPicPr preferRelativeResize="0"/>
          <p:nvPr/>
        </p:nvPicPr>
        <p:blipFill rotWithShape="1">
          <a:blip r:embed="rId7">
            <a:alphaModFix/>
          </a:blip>
          <a:srcRect/>
          <a:stretch/>
        </p:blipFill>
        <p:spPr>
          <a:xfrm>
            <a:off x="6211329" y="4175396"/>
            <a:ext cx="2708635" cy="2031476"/>
          </a:xfrm>
          <a:prstGeom prst="rect">
            <a:avLst/>
          </a:prstGeom>
          <a:noFill/>
          <a:ln>
            <a:noFill/>
          </a:ln>
        </p:spPr>
      </p:pic>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2833" y="4175517"/>
            <a:ext cx="2708635" cy="203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9111" y="4175396"/>
            <a:ext cx="2836415" cy="21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https://scontent-iev1-1.xx.fbcdn.net/v/t39.30808-6/452436437_903299911824211_2717057300011409555_n.jpg?stp=dst-jpg_s600x600_tt6&amp;_nc_cat=111&amp;ccb=1-7&amp;_nc_sid=833d8c&amp;_nc_ohc=rYvgUhGAUkMQ7kNvgFIcBo4&amp;_nc_zt=23&amp;_nc_ht=scontent-iev1-1.xx&amp;_nc_gid=AAJtTkv_c75l-fy89Kr2n9X&amp;oh=00_AYClRfWhJkv5_Wbfu1xthSDDY-Hb8XafP5ORotTexrAnWQ&amp;oe=67B14B9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11329" y="1844046"/>
            <a:ext cx="2793925" cy="209544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s://scontent-iev1-1.xx.fbcdn.net/v/t39.30808-6/417453263_704754411766593_5606213216122905799_n.jpg?stp=dst-jpg_p526x395_tt6&amp;_nc_cat=103&amp;ccb=1-7&amp;_nc_sid=127cfc&amp;_nc_ohc=7gEYAfRXD0gQ7kNvgFadblV&amp;_nc_zt=23&amp;_nc_ht=scontent-iev1-1.xx&amp;_nc_gid=A8yW6R865aJ8uxU5oRgtXAQ&amp;oh=00_AYA6kSAdY7C1bZUY2YH-uu3u2iX06NFHi3439fN4fdrf1g&amp;oe=67B15CE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5575" y="1844045"/>
            <a:ext cx="2844345" cy="2026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20"/>
          <p:cNvPicPr preferRelativeResize="0"/>
          <p:nvPr/>
        </p:nvPicPr>
        <p:blipFill rotWithShape="1">
          <a:blip r:embed="rId3">
            <a:alphaModFix/>
          </a:blip>
          <a:srcRect/>
          <a:stretch/>
        </p:blipFill>
        <p:spPr>
          <a:xfrm>
            <a:off x="-1" y="40"/>
            <a:ext cx="12192073" cy="6857960"/>
          </a:xfrm>
          <a:prstGeom prst="rect">
            <a:avLst/>
          </a:prstGeom>
          <a:noFill/>
          <a:ln>
            <a:noFill/>
          </a:ln>
        </p:spPr>
      </p:pic>
      <p:sp>
        <p:nvSpPr>
          <p:cNvPr id="415" name="Google Shape;415;p20"/>
          <p:cNvSpPr/>
          <p:nvPr/>
        </p:nvSpPr>
        <p:spPr>
          <a:xfrm>
            <a:off x="304801" y="539253"/>
            <a:ext cx="6096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rgbClr val="FFFFFF"/>
                </a:solidFill>
                <a:latin typeface="Montserrat SemiBold"/>
                <a:ea typeface="Montserrat SemiBold"/>
                <a:cs typeface="Montserrat SemiBold"/>
                <a:sym typeface="Montserrat SemiBold"/>
              </a:rPr>
              <a:t>ФОТОЗВІТ</a:t>
            </a:r>
            <a:endParaRPr sz="2800" b="0" i="0" u="none" strike="noStrike" cap="none">
              <a:solidFill>
                <a:srgbClr val="FFFFFF"/>
              </a:solidFill>
              <a:latin typeface="Montserrat SemiBold"/>
              <a:ea typeface="Montserrat SemiBold"/>
              <a:cs typeface="Montserrat SemiBold"/>
              <a:sym typeface="Montserrat SemiBold"/>
            </a:endParaRPr>
          </a:p>
        </p:txBody>
      </p:sp>
      <p:pic>
        <p:nvPicPr>
          <p:cNvPr id="418" name="Google Shape;418;p20"/>
          <p:cNvPicPr preferRelativeResize="0"/>
          <p:nvPr/>
        </p:nvPicPr>
        <p:blipFill rotWithShape="1">
          <a:blip r:embed="rId4">
            <a:alphaModFix/>
          </a:blip>
          <a:srcRect/>
          <a:stretch/>
        </p:blipFill>
        <p:spPr>
          <a:xfrm>
            <a:off x="9335682" y="1911625"/>
            <a:ext cx="2696517" cy="2022388"/>
          </a:xfrm>
          <a:prstGeom prst="rect">
            <a:avLst/>
          </a:prstGeom>
          <a:noFill/>
          <a:ln>
            <a:noFill/>
          </a:ln>
        </p:spPr>
      </p:pic>
      <p:pic>
        <p:nvPicPr>
          <p:cNvPr id="419" name="Google Shape;419;p20"/>
          <p:cNvPicPr preferRelativeResize="0"/>
          <p:nvPr/>
        </p:nvPicPr>
        <p:blipFill rotWithShape="1">
          <a:blip r:embed="rId5">
            <a:alphaModFix/>
          </a:blip>
          <a:srcRect t="21993" r="11758" b="28246"/>
          <a:stretch/>
        </p:blipFill>
        <p:spPr>
          <a:xfrm>
            <a:off x="219962" y="4230142"/>
            <a:ext cx="2702348" cy="2031814"/>
          </a:xfrm>
          <a:prstGeom prst="rect">
            <a:avLst/>
          </a:prstGeom>
          <a:noFill/>
          <a:ln>
            <a:noFill/>
          </a:ln>
        </p:spPr>
      </p:pic>
      <p:pic>
        <p:nvPicPr>
          <p:cNvPr id="421" name="Google Shape;421;p20"/>
          <p:cNvPicPr preferRelativeResize="0"/>
          <p:nvPr/>
        </p:nvPicPr>
        <p:blipFill rotWithShape="1">
          <a:blip r:embed="rId6">
            <a:alphaModFix/>
          </a:blip>
          <a:srcRect/>
          <a:stretch/>
        </p:blipFill>
        <p:spPr>
          <a:xfrm>
            <a:off x="6274659" y="4230142"/>
            <a:ext cx="2709086" cy="2031815"/>
          </a:xfrm>
          <a:prstGeom prst="rect">
            <a:avLst/>
          </a:prstGeom>
          <a:noFill/>
          <a:ln>
            <a:noFill/>
          </a:ln>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5682" y="4230142"/>
            <a:ext cx="2709086" cy="203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1" y="4221149"/>
            <a:ext cx="2656149" cy="204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4277" y="1911625"/>
            <a:ext cx="2629468" cy="197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2801" y="1846839"/>
            <a:ext cx="2715852" cy="203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11">
            <a:extLst>
              <a:ext uri="{28A0092B-C50C-407E-A947-70E740481C1C}">
                <a14:useLocalDpi xmlns:a14="http://schemas.microsoft.com/office/drawing/2010/main" val="0"/>
              </a:ext>
            </a:extLst>
          </a:blip>
          <a:srcRect r="19982" b="11376"/>
          <a:stretch/>
        </p:blipFill>
        <p:spPr bwMode="auto">
          <a:xfrm>
            <a:off x="189997" y="1846839"/>
            <a:ext cx="2797567" cy="2087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
          <p:cNvPicPr preferRelativeResize="0"/>
          <p:nvPr/>
        </p:nvPicPr>
        <p:blipFill rotWithShape="1">
          <a:blip r:embed="rId3">
            <a:alphaModFix/>
          </a:blip>
          <a:srcRect/>
          <a:stretch/>
        </p:blipFill>
        <p:spPr>
          <a:xfrm>
            <a:off x="0" y="0"/>
            <a:ext cx="12258677" cy="6857960"/>
          </a:xfrm>
          <a:prstGeom prst="rect">
            <a:avLst/>
          </a:prstGeom>
          <a:noFill/>
          <a:ln>
            <a:noFill/>
          </a:ln>
        </p:spPr>
      </p:pic>
      <p:pic>
        <p:nvPicPr>
          <p:cNvPr id="99" name="Google Shape;99;p2"/>
          <p:cNvPicPr preferRelativeResize="0"/>
          <p:nvPr/>
        </p:nvPicPr>
        <p:blipFill rotWithShape="1">
          <a:blip r:embed="rId4">
            <a:alphaModFix/>
          </a:blip>
          <a:srcRect/>
          <a:stretch/>
        </p:blipFill>
        <p:spPr>
          <a:xfrm>
            <a:off x="458841" y="2013328"/>
            <a:ext cx="1080000" cy="1080000"/>
          </a:xfrm>
          <a:prstGeom prst="rect">
            <a:avLst/>
          </a:prstGeom>
          <a:noFill/>
          <a:ln>
            <a:noFill/>
          </a:ln>
        </p:spPr>
      </p:pic>
      <p:sp>
        <p:nvSpPr>
          <p:cNvPr id="100" name="Google Shape;100;p2"/>
          <p:cNvSpPr txBox="1"/>
          <p:nvPr/>
        </p:nvSpPr>
        <p:spPr>
          <a:xfrm>
            <a:off x="2690952" y="2076269"/>
            <a:ext cx="5898569"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tx1"/>
                </a:solidFill>
                <a:latin typeface="Proxima Nova" panose="020B0604020202020204" charset="0"/>
                <a:ea typeface="Montserrat Medium"/>
                <a:cs typeface="Montserrat Medium"/>
                <a:sym typeface="Montserrat Medium"/>
              </a:rPr>
              <a:t>населених пунктів на території громади</a:t>
            </a:r>
            <a:endParaRPr sz="2800" b="0" i="0" u="none" strike="noStrike" cap="none">
              <a:solidFill>
                <a:schemeClr val="tx1"/>
              </a:solidFill>
              <a:latin typeface="Proxima Nova" panose="020B0604020202020204" charset="0"/>
              <a:ea typeface="Montserrat Medium"/>
              <a:cs typeface="Montserrat Medium"/>
              <a:sym typeface="Montserrat Medium"/>
            </a:endParaRPr>
          </a:p>
        </p:txBody>
      </p:sp>
      <p:sp>
        <p:nvSpPr>
          <p:cNvPr id="101" name="Google Shape;101;p2"/>
          <p:cNvSpPr txBox="1"/>
          <p:nvPr/>
        </p:nvSpPr>
        <p:spPr>
          <a:xfrm>
            <a:off x="1678496" y="2260934"/>
            <a:ext cx="74422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uk-UA" sz="3200" b="0" i="0" u="none" strike="noStrike" cap="none">
                <a:solidFill>
                  <a:schemeClr val="tx1"/>
                </a:solidFill>
                <a:latin typeface="Proxima Nova" panose="020B0604020202020204" charset="0"/>
                <a:ea typeface="Montserrat SemiBold"/>
                <a:cs typeface="Montserrat SemiBold"/>
                <a:sym typeface="Montserrat SemiBold"/>
              </a:rPr>
              <a:t>11</a:t>
            </a:r>
            <a:endParaRPr sz="3200" b="0" i="0" u="none" strike="noStrike" cap="none">
              <a:solidFill>
                <a:schemeClr val="tx1"/>
              </a:solidFill>
              <a:latin typeface="Proxima Nova" panose="020B0604020202020204" charset="0"/>
              <a:ea typeface="Montserrat SemiBold"/>
              <a:cs typeface="Montserrat SemiBold"/>
              <a:sym typeface="Montserrat SemiBold"/>
            </a:endParaRPr>
          </a:p>
        </p:txBody>
      </p:sp>
      <p:pic>
        <p:nvPicPr>
          <p:cNvPr id="102" name="Google Shape;102;p2"/>
          <p:cNvPicPr preferRelativeResize="0"/>
          <p:nvPr/>
        </p:nvPicPr>
        <p:blipFill rotWithShape="1">
          <a:blip r:embed="rId5">
            <a:alphaModFix/>
          </a:blip>
          <a:srcRect/>
          <a:stretch/>
        </p:blipFill>
        <p:spPr>
          <a:xfrm>
            <a:off x="419368" y="3443764"/>
            <a:ext cx="1149608" cy="1128821"/>
          </a:xfrm>
          <a:prstGeom prst="rect">
            <a:avLst/>
          </a:prstGeom>
          <a:noFill/>
          <a:ln>
            <a:noFill/>
          </a:ln>
        </p:spPr>
      </p:pic>
      <p:sp>
        <p:nvSpPr>
          <p:cNvPr id="103" name="Google Shape;103;p2"/>
          <p:cNvSpPr txBox="1"/>
          <p:nvPr/>
        </p:nvSpPr>
        <p:spPr>
          <a:xfrm>
            <a:off x="3246110" y="3769742"/>
            <a:ext cx="447963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tx1"/>
                </a:solidFill>
                <a:latin typeface="Proxima Nova" panose="020B0604020202020204" charset="0"/>
                <a:ea typeface="Montserrat Medium"/>
                <a:cs typeface="Montserrat Medium"/>
                <a:sym typeface="Montserrat Medium"/>
              </a:rPr>
              <a:t>Проживає мешканців</a:t>
            </a:r>
            <a:endParaRPr sz="2800" b="0" i="0" u="none" strike="noStrike" cap="none">
              <a:solidFill>
                <a:schemeClr val="tx1"/>
              </a:solidFill>
              <a:latin typeface="Proxima Nova" panose="020B0604020202020204" charset="0"/>
              <a:ea typeface="Montserrat Medium"/>
              <a:cs typeface="Montserrat Medium"/>
              <a:sym typeface="Montserrat Medium"/>
            </a:endParaRPr>
          </a:p>
        </p:txBody>
      </p:sp>
      <p:sp>
        <p:nvSpPr>
          <p:cNvPr id="104" name="Google Shape;104;p2"/>
          <p:cNvSpPr txBox="1"/>
          <p:nvPr/>
        </p:nvSpPr>
        <p:spPr>
          <a:xfrm>
            <a:off x="1678496" y="3738965"/>
            <a:ext cx="159409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uk-UA" sz="3200" b="0" i="0" u="none" strike="noStrike" cap="none">
                <a:solidFill>
                  <a:schemeClr val="tx1"/>
                </a:solidFill>
                <a:latin typeface="Proxima Nova" panose="020B0604020202020204" charset="0"/>
                <a:ea typeface="Montserrat SemiBold"/>
                <a:cs typeface="Montserrat SemiBold"/>
                <a:sym typeface="Montserrat SemiBold"/>
              </a:rPr>
              <a:t>80000</a:t>
            </a:r>
            <a:endParaRPr sz="3200" b="0" i="0" u="none" strike="noStrike" cap="none">
              <a:solidFill>
                <a:schemeClr val="tx1"/>
              </a:solidFill>
              <a:latin typeface="Proxima Nova" panose="020B0604020202020204" charset="0"/>
              <a:ea typeface="Montserrat SemiBold"/>
              <a:cs typeface="Montserrat SemiBold"/>
              <a:sym typeface="Montserrat SemiBold"/>
            </a:endParaRPr>
          </a:p>
        </p:txBody>
      </p:sp>
      <p:sp>
        <p:nvSpPr>
          <p:cNvPr id="105" name="Google Shape;105;p2"/>
          <p:cNvSpPr txBox="1"/>
          <p:nvPr/>
        </p:nvSpPr>
        <p:spPr>
          <a:xfrm>
            <a:off x="2587658" y="4903859"/>
            <a:ext cx="5796541"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tx1"/>
                </a:solidFill>
                <a:latin typeface="Proxima Nova" panose="020B0604020202020204" charset="0"/>
                <a:ea typeface="Montserrat Medium"/>
                <a:cs typeface="Montserrat Medium"/>
                <a:sym typeface="Montserrat Medium"/>
              </a:rPr>
              <a:t>Поліцейські офіцери громади, які обслуговують ТГ</a:t>
            </a:r>
            <a:endParaRPr sz="2800" b="0" i="0" u="none" strike="noStrike" cap="none">
              <a:solidFill>
                <a:schemeClr val="tx1"/>
              </a:solidFill>
              <a:latin typeface="Proxima Nova" panose="020B0604020202020204" charset="0"/>
              <a:ea typeface="Montserrat Medium"/>
              <a:cs typeface="Montserrat Medium"/>
              <a:sym typeface="Montserrat Medium"/>
            </a:endParaRPr>
          </a:p>
        </p:txBody>
      </p:sp>
      <p:sp>
        <p:nvSpPr>
          <p:cNvPr id="106" name="Google Shape;106;p2"/>
          <p:cNvSpPr/>
          <p:nvPr/>
        </p:nvSpPr>
        <p:spPr>
          <a:xfrm>
            <a:off x="431574" y="5112941"/>
            <a:ext cx="1080000" cy="1080000"/>
          </a:xfrm>
          <a:prstGeom prst="ellipse">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tx1"/>
              </a:solidFill>
              <a:latin typeface="Proxima Nova" panose="020B0604020202020204" charset="0"/>
              <a:ea typeface="Calibri"/>
              <a:cs typeface="Calibri"/>
              <a:sym typeface="Calibri"/>
            </a:endParaRPr>
          </a:p>
        </p:txBody>
      </p:sp>
      <p:pic>
        <p:nvPicPr>
          <p:cNvPr id="107" name="Google Shape;107;p2"/>
          <p:cNvPicPr preferRelativeResize="0"/>
          <p:nvPr/>
        </p:nvPicPr>
        <p:blipFill rotWithShape="1">
          <a:blip r:embed="rId6">
            <a:alphaModFix/>
          </a:blip>
          <a:srcRect/>
          <a:stretch/>
        </p:blipFill>
        <p:spPr>
          <a:xfrm>
            <a:off x="562530" y="5257066"/>
            <a:ext cx="818088" cy="791749"/>
          </a:xfrm>
          <a:prstGeom prst="rect">
            <a:avLst/>
          </a:prstGeom>
          <a:noFill/>
          <a:ln>
            <a:noFill/>
          </a:ln>
        </p:spPr>
      </p:pic>
      <p:sp>
        <p:nvSpPr>
          <p:cNvPr id="108" name="Google Shape;108;p2"/>
          <p:cNvSpPr txBox="1"/>
          <p:nvPr/>
        </p:nvSpPr>
        <p:spPr>
          <a:xfrm>
            <a:off x="260272" y="579421"/>
            <a:ext cx="627671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tx1"/>
                </a:solidFill>
                <a:latin typeface="Proxima Nova" panose="020B0604020202020204" charset="0"/>
                <a:ea typeface="Montserrat SemiBold"/>
                <a:cs typeface="Montserrat SemiBold"/>
                <a:sym typeface="Montserrat SemiBold"/>
              </a:rPr>
              <a:t>БОЯРСЬКА ТГ</a:t>
            </a:r>
            <a:endParaRPr sz="2800" b="0" i="0" u="none" strike="noStrike" cap="none">
              <a:solidFill>
                <a:schemeClr val="tx1"/>
              </a:solidFill>
              <a:latin typeface="Proxima Nova" panose="020B0604020202020204" charset="0"/>
              <a:ea typeface="Montserrat SemiBold"/>
              <a:cs typeface="Montserrat SemiBold"/>
              <a:sym typeface="Montserrat SemiBold"/>
            </a:endParaRPr>
          </a:p>
        </p:txBody>
      </p:sp>
      <p:cxnSp>
        <p:nvCxnSpPr>
          <p:cNvPr id="109" name="Google Shape;109;p2"/>
          <p:cNvCxnSpPr/>
          <p:nvPr/>
        </p:nvCxnSpPr>
        <p:spPr>
          <a:xfrm flipH="1">
            <a:off x="8652435" y="1974242"/>
            <a:ext cx="12715" cy="4637359"/>
          </a:xfrm>
          <a:prstGeom prst="straightConnector1">
            <a:avLst/>
          </a:prstGeom>
          <a:noFill/>
          <a:ln w="38100" cap="flat" cmpd="sng">
            <a:solidFill>
              <a:schemeClr val="accent4"/>
            </a:solidFill>
            <a:prstDash val="solid"/>
            <a:miter lim="800000"/>
            <a:headEnd type="none" w="sm" len="sm"/>
            <a:tailEnd type="none" w="sm" len="sm"/>
          </a:ln>
        </p:spPr>
      </p:cxnSp>
      <p:sp>
        <p:nvSpPr>
          <p:cNvPr id="110" name="Google Shape;110;p2"/>
          <p:cNvSpPr/>
          <p:nvPr/>
        </p:nvSpPr>
        <p:spPr>
          <a:xfrm>
            <a:off x="2586329" y="5965668"/>
            <a:ext cx="4837728" cy="68501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800"/>
              <a:buFont typeface="Arial"/>
              <a:buNone/>
            </a:pPr>
            <a:r>
              <a:rPr lang="uk-UA" sz="1800" b="0" i="0" u="none" strike="noStrike" cap="none" dirty="0">
                <a:solidFill>
                  <a:schemeClr val="tx1"/>
                </a:solidFill>
                <a:latin typeface="Proxima Nova" panose="020B0604020202020204" charset="0"/>
                <a:ea typeface="Montserrat Light"/>
                <a:cs typeface="Montserrat Light"/>
                <a:sym typeface="Montserrat Light"/>
              </a:rPr>
              <a:t>АНДРУЩЕНКО </a:t>
            </a:r>
            <a:r>
              <a:rPr lang="uk-UA" sz="1800" b="0" i="0" u="none" strike="noStrike" cap="none" dirty="0" smtClean="0">
                <a:solidFill>
                  <a:schemeClr val="tx1"/>
                </a:solidFill>
                <a:latin typeface="Proxima Nova" panose="020B0604020202020204" charset="0"/>
                <a:ea typeface="Montserrat Light"/>
                <a:cs typeface="Montserrat Light"/>
                <a:sym typeface="Montserrat Light"/>
              </a:rPr>
              <a:t>Олександр, ІВЛЄВ Сергій, МИКОЛАЙЧУК </a:t>
            </a:r>
            <a:r>
              <a:rPr lang="uk-UA" sz="1800" dirty="0">
                <a:solidFill>
                  <a:schemeClr val="tx1"/>
                </a:solidFill>
                <a:latin typeface="Proxima Nova" panose="020B0604020202020204" charset="0"/>
                <a:ea typeface="Montserrat Light"/>
                <a:cs typeface="Montserrat Light"/>
                <a:sym typeface="Montserrat Light"/>
              </a:rPr>
              <a:t>О</a:t>
            </a:r>
            <a:r>
              <a:rPr lang="uk-UA" sz="1800" b="0" i="0" u="none" strike="noStrike" cap="none" dirty="0" smtClean="0">
                <a:solidFill>
                  <a:schemeClr val="tx1"/>
                </a:solidFill>
                <a:latin typeface="Proxima Nova" panose="020B0604020202020204" charset="0"/>
                <a:ea typeface="Montserrat Light"/>
                <a:cs typeface="Montserrat Light"/>
                <a:sym typeface="Montserrat Light"/>
              </a:rPr>
              <a:t>лена</a:t>
            </a:r>
            <a:endParaRPr sz="1800" b="0" i="0" u="none" strike="noStrike" cap="none" dirty="0">
              <a:solidFill>
                <a:schemeClr val="tx1"/>
              </a:solidFill>
              <a:latin typeface="Proxima Nova" panose="020B0604020202020204" charset="0"/>
              <a:ea typeface="Montserrat Light"/>
              <a:cs typeface="Montserrat Light"/>
              <a:sym typeface="Montserrat Light"/>
            </a:endParaRPr>
          </a:p>
        </p:txBody>
      </p:sp>
      <p:sp>
        <p:nvSpPr>
          <p:cNvPr id="111" name="Google Shape;111;p2"/>
          <p:cNvSpPr txBox="1"/>
          <p:nvPr/>
        </p:nvSpPr>
        <p:spPr>
          <a:xfrm>
            <a:off x="1678496" y="5380893"/>
            <a:ext cx="42832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uk-UA" sz="3200" b="1" i="0" u="none" strike="noStrike" cap="none" dirty="0" smtClean="0">
                <a:solidFill>
                  <a:schemeClr val="tx1"/>
                </a:solidFill>
                <a:latin typeface="Proxima Nova" panose="020B0604020202020204" charset="0"/>
                <a:ea typeface="Montserrat SemiBold"/>
                <a:cs typeface="Montserrat SemiBold"/>
                <a:sym typeface="Montserrat SemiBold"/>
              </a:rPr>
              <a:t>3</a:t>
            </a:r>
            <a:endParaRPr sz="3200" b="1" i="0" u="none" strike="noStrike" cap="none" dirty="0">
              <a:solidFill>
                <a:schemeClr val="tx1"/>
              </a:solidFill>
              <a:latin typeface="Proxima Nova" panose="020B0604020202020204" charset="0"/>
              <a:ea typeface="Montserrat SemiBold"/>
              <a:cs typeface="Montserrat SemiBold"/>
              <a:sym typeface="Montserrat SemiBold"/>
            </a:endParaRPr>
          </a:p>
        </p:txBody>
      </p:sp>
      <p:pic>
        <p:nvPicPr>
          <p:cNvPr id="112" name="Google Shape;112;p2"/>
          <p:cNvPicPr preferRelativeResize="0"/>
          <p:nvPr/>
        </p:nvPicPr>
        <p:blipFill rotWithShape="1">
          <a:blip r:embed="rId7">
            <a:alphaModFix/>
          </a:blip>
          <a:srcRect/>
          <a:stretch/>
        </p:blipFill>
        <p:spPr>
          <a:xfrm>
            <a:off x="9712747" y="2260934"/>
            <a:ext cx="1619670" cy="1279934"/>
          </a:xfrm>
          <a:prstGeom prst="rect">
            <a:avLst/>
          </a:prstGeom>
          <a:noFill/>
          <a:ln>
            <a:noFill/>
          </a:ln>
        </p:spPr>
      </p:pic>
      <p:sp>
        <p:nvSpPr>
          <p:cNvPr id="113" name="Google Shape;113;p2"/>
          <p:cNvSpPr txBox="1"/>
          <p:nvPr/>
        </p:nvSpPr>
        <p:spPr>
          <a:xfrm>
            <a:off x="9054941" y="3628417"/>
            <a:ext cx="2987902"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uk-UA" sz="2400" b="0" i="0" u="none" strike="noStrike" cap="none">
                <a:solidFill>
                  <a:schemeClr val="tx1"/>
                </a:solidFill>
                <a:latin typeface="Proxima Nova" panose="020B0604020202020204" charset="0"/>
                <a:ea typeface="Montserrat Medium"/>
                <a:cs typeface="Montserrat Medium"/>
                <a:sym typeface="Montserrat Medium"/>
              </a:rPr>
              <a:t>У громаді зареєстровано </a:t>
            </a:r>
            <a:endParaRPr sz="2400" b="0" i="0" u="none" strike="noStrike" cap="none">
              <a:solidFill>
                <a:schemeClr val="tx1"/>
              </a:solidFill>
              <a:latin typeface="Proxima Nova" panose="020B0604020202020204" charset="0"/>
              <a:ea typeface="Montserrat Medium"/>
              <a:cs typeface="Montserrat Medium"/>
              <a:sym typeface="Montserrat Medium"/>
            </a:endParaRPr>
          </a:p>
        </p:txBody>
      </p:sp>
      <p:sp>
        <p:nvSpPr>
          <p:cNvPr id="114" name="Google Shape;114;p2"/>
          <p:cNvSpPr txBox="1"/>
          <p:nvPr/>
        </p:nvSpPr>
        <p:spPr>
          <a:xfrm>
            <a:off x="9905470" y="4546922"/>
            <a:ext cx="14268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uk-UA" sz="2400" dirty="0">
                <a:solidFill>
                  <a:srgbClr val="FFC000"/>
                </a:solidFill>
                <a:latin typeface="Proxima Nova" panose="020B0604020202020204" charset="0"/>
                <a:ea typeface="Montserrat SemiBold"/>
                <a:cs typeface="Montserrat SemiBold"/>
                <a:sym typeface="Montserrat SemiBold"/>
              </a:rPr>
              <a:t>б</a:t>
            </a:r>
            <a:r>
              <a:rPr lang="uk-UA" sz="2400" dirty="0" smtClean="0">
                <a:solidFill>
                  <a:srgbClr val="FFC000"/>
                </a:solidFill>
                <a:latin typeface="Proxima Nova" panose="020B0604020202020204" charset="0"/>
                <a:ea typeface="Montserrat SemiBold"/>
                <a:cs typeface="Montserrat SemiBold"/>
                <a:sym typeface="Montserrat SemiBold"/>
              </a:rPr>
              <a:t>лизько </a:t>
            </a:r>
            <a:r>
              <a:rPr lang="uk-UA" sz="2400" dirty="0" smtClean="0">
                <a:solidFill>
                  <a:schemeClr val="tx1"/>
                </a:solidFill>
                <a:latin typeface="Proxima Nova" panose="020B0604020202020204" charset="0"/>
                <a:ea typeface="Montserrat SemiBold"/>
                <a:cs typeface="Montserrat SemiBold"/>
                <a:sym typeface="Montserrat SemiBold"/>
              </a:rPr>
              <a:t>6,5</a:t>
            </a:r>
            <a:r>
              <a:rPr lang="uk-UA" sz="2400" dirty="0" smtClean="0">
                <a:solidFill>
                  <a:srgbClr val="FFC000"/>
                </a:solidFill>
                <a:latin typeface="Proxima Nova" panose="020B0604020202020204" charset="0"/>
                <a:ea typeface="Montserrat SemiBold"/>
                <a:cs typeface="Montserrat SemiBold"/>
                <a:sym typeface="Montserrat SemiBold"/>
              </a:rPr>
              <a:t> тис.</a:t>
            </a:r>
            <a:endParaRPr sz="3600" b="0" i="0" u="none" strike="noStrike" cap="none" dirty="0">
              <a:solidFill>
                <a:srgbClr val="FFC000"/>
              </a:solidFill>
              <a:latin typeface="Proxima Nova" panose="020B0604020202020204" charset="0"/>
              <a:ea typeface="Montserrat SemiBold"/>
              <a:cs typeface="Montserrat SemiBold"/>
              <a:sym typeface="Montserrat SemiBold"/>
            </a:endParaRPr>
          </a:p>
        </p:txBody>
      </p:sp>
      <p:sp>
        <p:nvSpPr>
          <p:cNvPr id="115" name="Google Shape;115;p2"/>
          <p:cNvSpPr txBox="1"/>
          <p:nvPr/>
        </p:nvSpPr>
        <p:spPr>
          <a:xfrm>
            <a:off x="8865039" y="5257802"/>
            <a:ext cx="324785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uk-UA" sz="2400" b="0" i="0" u="none" strike="noStrike" cap="none">
                <a:solidFill>
                  <a:schemeClr val="tx1"/>
                </a:solidFill>
                <a:latin typeface="Proxima Nova" panose="020B0604020202020204" charset="0"/>
                <a:ea typeface="Montserrat Medium"/>
                <a:cs typeface="Montserrat Medium"/>
                <a:sym typeface="Montserrat Medium"/>
              </a:rPr>
              <a:t>внутрішньо</a:t>
            </a:r>
            <a:endParaRPr>
              <a:solidFill>
                <a:schemeClr val="tx1"/>
              </a:solidFill>
              <a:latin typeface="Proxima Nova" panose="020B0604020202020204" charset="0"/>
            </a:endParaRPr>
          </a:p>
          <a:p>
            <a:pPr marL="0" marR="0" lvl="0" indent="0" algn="ctr" rtl="0">
              <a:lnSpc>
                <a:spcPct val="100000"/>
              </a:lnSpc>
              <a:spcBef>
                <a:spcPts val="0"/>
              </a:spcBef>
              <a:spcAft>
                <a:spcPts val="0"/>
              </a:spcAft>
              <a:buClr>
                <a:srgbClr val="000000"/>
              </a:buClr>
              <a:buSzPts val="2400"/>
              <a:buFont typeface="Arial"/>
              <a:buNone/>
            </a:pPr>
            <a:r>
              <a:rPr lang="uk-UA" sz="2400" b="0" i="0" u="none" strike="noStrike" cap="none">
                <a:solidFill>
                  <a:schemeClr val="tx1"/>
                </a:solidFill>
                <a:latin typeface="Proxima Nova" panose="020B0604020202020204" charset="0"/>
                <a:ea typeface="Montserrat Medium"/>
                <a:cs typeface="Montserrat Medium"/>
                <a:sym typeface="Montserrat Medium"/>
              </a:rPr>
              <a:t>переміщених осіб</a:t>
            </a:r>
            <a:endParaRPr>
              <a:solidFill>
                <a:schemeClr val="tx1"/>
              </a:solidFill>
              <a:latin typeface="Proxima Nova" panose="020B060402020202020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5"/>
          <p:cNvPicPr preferRelativeResize="0"/>
          <p:nvPr/>
        </p:nvPicPr>
        <p:blipFill rotWithShape="1">
          <a:blip r:embed="rId3">
            <a:alphaModFix/>
          </a:blip>
          <a:srcRect/>
          <a:stretch/>
        </p:blipFill>
        <p:spPr>
          <a:xfrm>
            <a:off x="0" y="0"/>
            <a:ext cx="12192001" cy="6857960"/>
          </a:xfrm>
          <a:prstGeom prst="rect">
            <a:avLst/>
          </a:prstGeom>
          <a:noFill/>
          <a:ln>
            <a:noFill/>
          </a:ln>
        </p:spPr>
      </p:pic>
      <p:pic>
        <p:nvPicPr>
          <p:cNvPr id="122" name="Google Shape;122;p5"/>
          <p:cNvPicPr preferRelativeResize="0"/>
          <p:nvPr/>
        </p:nvPicPr>
        <p:blipFill rotWithShape="1">
          <a:blip r:embed="rId4">
            <a:alphaModFix/>
          </a:blip>
          <a:srcRect/>
          <a:stretch/>
        </p:blipFill>
        <p:spPr>
          <a:xfrm>
            <a:off x="2658822" y="2286000"/>
            <a:ext cx="629510" cy="629510"/>
          </a:xfrm>
          <a:prstGeom prst="rect">
            <a:avLst/>
          </a:prstGeom>
          <a:noFill/>
          <a:ln>
            <a:noFill/>
          </a:ln>
        </p:spPr>
      </p:pic>
      <p:pic>
        <p:nvPicPr>
          <p:cNvPr id="123" name="Google Shape;123;p5"/>
          <p:cNvPicPr preferRelativeResize="0"/>
          <p:nvPr/>
        </p:nvPicPr>
        <p:blipFill rotWithShape="1">
          <a:blip r:embed="rId5">
            <a:alphaModFix/>
          </a:blip>
          <a:srcRect/>
          <a:stretch/>
        </p:blipFill>
        <p:spPr>
          <a:xfrm>
            <a:off x="8974270" y="2286000"/>
            <a:ext cx="608740" cy="608740"/>
          </a:xfrm>
          <a:prstGeom prst="rect">
            <a:avLst/>
          </a:prstGeom>
          <a:noFill/>
          <a:ln>
            <a:noFill/>
          </a:ln>
        </p:spPr>
      </p:pic>
      <p:sp>
        <p:nvSpPr>
          <p:cNvPr id="124" name="Google Shape;124;p5"/>
          <p:cNvSpPr txBox="1"/>
          <p:nvPr/>
        </p:nvSpPr>
        <p:spPr>
          <a:xfrm>
            <a:off x="1126638" y="2994925"/>
            <a:ext cx="395492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dirty="0">
                <a:solidFill>
                  <a:srgbClr val="182947"/>
                </a:solidFill>
                <a:latin typeface="Proxima Nova"/>
                <a:ea typeface="Proxima Nova"/>
                <a:cs typeface="Proxima Nova"/>
                <a:sym typeface="Proxima Nova"/>
              </a:rPr>
              <a:t>Обслугували викликів</a:t>
            </a:r>
            <a:endParaRPr sz="2800" b="0" i="0" u="none" strike="noStrike" cap="none" dirty="0">
              <a:solidFill>
                <a:srgbClr val="182947"/>
              </a:solidFill>
              <a:latin typeface="Proxima Nova"/>
              <a:ea typeface="Proxima Nova"/>
              <a:cs typeface="Proxima Nova"/>
              <a:sym typeface="Proxima Nova"/>
            </a:endParaRPr>
          </a:p>
        </p:txBody>
      </p:sp>
      <p:sp>
        <p:nvSpPr>
          <p:cNvPr id="125" name="Google Shape;125;p5"/>
          <p:cNvSpPr txBox="1"/>
          <p:nvPr/>
        </p:nvSpPr>
        <p:spPr>
          <a:xfrm>
            <a:off x="7166535" y="2994925"/>
            <a:ext cx="401103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rgbClr val="182947"/>
                </a:solidFill>
                <a:latin typeface="Proxima Nova"/>
                <a:ea typeface="Proxima Nova"/>
                <a:cs typeface="Proxima Nova"/>
                <a:sym typeface="Proxima Nova"/>
              </a:rPr>
              <a:t>Розглянули матеріалів</a:t>
            </a:r>
            <a:endParaRPr sz="2800" b="0" i="0" u="none" strike="noStrike" cap="none">
              <a:solidFill>
                <a:srgbClr val="182947"/>
              </a:solidFill>
              <a:latin typeface="Proxima Nova"/>
              <a:ea typeface="Proxima Nova"/>
              <a:cs typeface="Proxima Nova"/>
              <a:sym typeface="Proxima Nova"/>
            </a:endParaRPr>
          </a:p>
        </p:txBody>
      </p:sp>
      <p:sp>
        <p:nvSpPr>
          <p:cNvPr id="126" name="Google Shape;126;p5"/>
          <p:cNvSpPr txBox="1"/>
          <p:nvPr/>
        </p:nvSpPr>
        <p:spPr>
          <a:xfrm>
            <a:off x="2290165" y="4068476"/>
            <a:ext cx="1627874"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uk-UA" sz="6000" b="1" i="0" u="none" strike="noStrike" cap="none" dirty="0" smtClean="0">
                <a:solidFill>
                  <a:srgbClr val="182947"/>
                </a:solidFill>
                <a:latin typeface="Proxima Nova"/>
                <a:ea typeface="Proxima Nova"/>
                <a:cs typeface="Proxima Nova"/>
                <a:sym typeface="Proxima Nova"/>
              </a:rPr>
              <a:t>137</a:t>
            </a:r>
            <a:endParaRPr sz="6000" b="1" i="0" u="none" strike="noStrike" cap="none" dirty="0">
              <a:solidFill>
                <a:srgbClr val="182947"/>
              </a:solidFill>
              <a:latin typeface="Proxima Nova"/>
              <a:ea typeface="Proxima Nova"/>
              <a:cs typeface="Proxima Nova"/>
              <a:sym typeface="Proxima Nova"/>
            </a:endParaRPr>
          </a:p>
        </p:txBody>
      </p:sp>
      <p:cxnSp>
        <p:nvCxnSpPr>
          <p:cNvPr id="127" name="Google Shape;127;p5"/>
          <p:cNvCxnSpPr/>
          <p:nvPr/>
        </p:nvCxnSpPr>
        <p:spPr>
          <a:xfrm>
            <a:off x="6095999" y="2579985"/>
            <a:ext cx="0" cy="3620790"/>
          </a:xfrm>
          <a:prstGeom prst="straightConnector1">
            <a:avLst/>
          </a:prstGeom>
          <a:noFill/>
          <a:ln w="28575" cap="flat" cmpd="sng">
            <a:solidFill>
              <a:schemeClr val="accent4"/>
            </a:solidFill>
            <a:prstDash val="solid"/>
            <a:miter lim="800000"/>
            <a:headEnd type="none" w="sm" len="sm"/>
            <a:tailEnd type="none" w="sm" len="sm"/>
          </a:ln>
        </p:spPr>
      </p:cxnSp>
      <p:sp>
        <p:nvSpPr>
          <p:cNvPr id="128" name="Google Shape;128;p5"/>
          <p:cNvSpPr txBox="1"/>
          <p:nvPr/>
        </p:nvSpPr>
        <p:spPr>
          <a:xfrm>
            <a:off x="277672" y="559343"/>
            <a:ext cx="648508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dirty="0">
                <a:solidFill>
                  <a:schemeClr val="lt1"/>
                </a:solidFill>
                <a:latin typeface="Montserrat SemiBold"/>
                <a:ea typeface="Montserrat SemiBold"/>
                <a:cs typeface="Montserrat SemiBold"/>
                <a:sym typeface="Montserrat SemiBold"/>
              </a:rPr>
              <a:t>РЕЗУЛЬТАТИ ДІЯЛЬНОСТІ 2023</a:t>
            </a:r>
            <a:endParaRPr sz="2800" b="0" i="0" u="none" strike="noStrike" cap="none" dirty="0">
              <a:solidFill>
                <a:schemeClr val="lt1"/>
              </a:solidFill>
              <a:latin typeface="Montserrat SemiBold"/>
              <a:ea typeface="Montserrat SemiBold"/>
              <a:cs typeface="Montserrat SemiBold"/>
              <a:sym typeface="Montserrat SemiBold"/>
            </a:endParaRPr>
          </a:p>
        </p:txBody>
      </p:sp>
      <p:sp>
        <p:nvSpPr>
          <p:cNvPr id="129" name="Google Shape;129;p5"/>
          <p:cNvSpPr txBox="1"/>
          <p:nvPr/>
        </p:nvSpPr>
        <p:spPr>
          <a:xfrm>
            <a:off x="8142761" y="4068476"/>
            <a:ext cx="2481695"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uk-UA" sz="6000" b="1" i="0" u="none" strike="noStrike" cap="none" dirty="0" smtClean="0">
                <a:solidFill>
                  <a:srgbClr val="182947"/>
                </a:solidFill>
                <a:latin typeface="Proxima Nova"/>
                <a:ea typeface="Proxima Nova"/>
                <a:cs typeface="Proxima Nova"/>
                <a:sym typeface="Proxima Nova"/>
              </a:rPr>
              <a:t>2093</a:t>
            </a:r>
            <a:endParaRPr sz="6000" b="1" i="0" u="none" strike="noStrike" cap="none" dirty="0">
              <a:solidFill>
                <a:srgbClr val="182947"/>
              </a:solidFill>
              <a:latin typeface="Proxima Nova"/>
              <a:ea typeface="Proxima Nova"/>
              <a:cs typeface="Proxima Nova"/>
              <a:sym typeface="Proxima Nov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1"/>
          <p:cNvPicPr preferRelativeResize="0"/>
          <p:nvPr/>
        </p:nvPicPr>
        <p:blipFill rotWithShape="1">
          <a:blip r:embed="rId3">
            <a:alphaModFix/>
          </a:blip>
          <a:srcRect/>
          <a:stretch/>
        </p:blipFill>
        <p:spPr>
          <a:xfrm>
            <a:off x="-1" y="-93321"/>
            <a:ext cx="12192001" cy="6857960"/>
          </a:xfrm>
          <a:prstGeom prst="rect">
            <a:avLst/>
          </a:prstGeom>
          <a:noFill/>
          <a:ln>
            <a:noFill/>
          </a:ln>
        </p:spPr>
      </p:pic>
      <p:sp>
        <p:nvSpPr>
          <p:cNvPr id="136" name="Google Shape;136;p21"/>
          <p:cNvSpPr txBox="1"/>
          <p:nvPr/>
        </p:nvSpPr>
        <p:spPr>
          <a:xfrm>
            <a:off x="334822" y="526948"/>
            <a:ext cx="45038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Montserrat SemiBold"/>
                <a:ea typeface="Montserrat SemiBold"/>
                <a:cs typeface="Montserrat SemiBold"/>
                <a:sym typeface="Montserrat SemiBold"/>
              </a:rPr>
              <a:t>ВІЙСЬКОВИЙ СТАН</a:t>
            </a:r>
            <a:endParaRPr sz="2800" b="0" i="0" u="none" strike="noStrike" cap="none">
              <a:solidFill>
                <a:schemeClr val="lt1"/>
              </a:solidFill>
              <a:latin typeface="Montserrat SemiBold"/>
              <a:ea typeface="Montserrat SemiBold"/>
              <a:cs typeface="Montserrat SemiBold"/>
              <a:sym typeface="Montserrat SemiBold"/>
            </a:endParaRPr>
          </a:p>
        </p:txBody>
      </p:sp>
      <p:sp>
        <p:nvSpPr>
          <p:cNvPr id="137" name="Google Shape;137;p21"/>
          <p:cNvSpPr txBox="1"/>
          <p:nvPr/>
        </p:nvSpPr>
        <p:spPr>
          <a:xfrm>
            <a:off x="527720" y="1796453"/>
            <a:ext cx="34347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dirty="0">
                <a:solidFill>
                  <a:srgbClr val="182947"/>
                </a:solidFill>
                <a:latin typeface="Proxima Nova"/>
                <a:ea typeface="Proxima Nova"/>
                <a:cs typeface="Proxima Nova"/>
                <a:sym typeface="Proxima Nova"/>
              </a:rPr>
              <a:t>Перевірка ВПО</a:t>
            </a:r>
            <a:endParaRPr sz="2800" b="0" i="0" u="none" strike="noStrike" cap="none" dirty="0">
              <a:solidFill>
                <a:srgbClr val="182947"/>
              </a:solidFill>
              <a:latin typeface="Proxima Nova"/>
              <a:ea typeface="Proxima Nova"/>
              <a:cs typeface="Proxima Nova"/>
              <a:sym typeface="Proxima Nova"/>
            </a:endParaRPr>
          </a:p>
        </p:txBody>
      </p:sp>
      <p:sp>
        <p:nvSpPr>
          <p:cNvPr id="138" name="Google Shape;138;p21"/>
          <p:cNvSpPr txBox="1"/>
          <p:nvPr/>
        </p:nvSpPr>
        <p:spPr>
          <a:xfrm>
            <a:off x="675551" y="3934971"/>
            <a:ext cx="3822419"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400" b="0" i="0" u="none" strike="noStrike" cap="none" dirty="0">
                <a:solidFill>
                  <a:srgbClr val="182947"/>
                </a:solidFill>
                <a:latin typeface="Proxima Nova"/>
                <a:ea typeface="Proxima Nova"/>
                <a:cs typeface="Proxima Nova"/>
                <a:sym typeface="Proxima Nova"/>
              </a:rPr>
              <a:t>Виявлено </a:t>
            </a:r>
            <a:r>
              <a:rPr lang="uk-UA" sz="2400" b="0" i="0" u="none" strike="noStrike" cap="none" dirty="0" smtClean="0">
                <a:solidFill>
                  <a:srgbClr val="182947"/>
                </a:solidFill>
                <a:latin typeface="Proxima Nova"/>
                <a:ea typeface="Proxima Nova"/>
                <a:cs typeface="Proxima Nova"/>
                <a:sym typeface="Proxima Nova"/>
              </a:rPr>
              <a:t>осіб, які самовільно залишили військові частини</a:t>
            </a:r>
            <a:endParaRPr sz="2400" b="0" i="0" u="none" strike="noStrike" cap="none" dirty="0">
              <a:solidFill>
                <a:srgbClr val="182947"/>
              </a:solidFill>
              <a:latin typeface="Proxima Nova"/>
              <a:ea typeface="Proxima Nova"/>
              <a:cs typeface="Proxima Nova"/>
              <a:sym typeface="Proxima Nova"/>
            </a:endParaRPr>
          </a:p>
        </p:txBody>
      </p:sp>
      <p:pic>
        <p:nvPicPr>
          <p:cNvPr id="140" name="Google Shape;140;p21"/>
          <p:cNvPicPr preferRelativeResize="0"/>
          <p:nvPr/>
        </p:nvPicPr>
        <p:blipFill rotWithShape="1">
          <a:blip r:embed="rId4">
            <a:alphaModFix/>
          </a:blip>
          <a:srcRect/>
          <a:stretch/>
        </p:blipFill>
        <p:spPr>
          <a:xfrm>
            <a:off x="3099149" y="1796453"/>
            <a:ext cx="1379602" cy="1379602"/>
          </a:xfrm>
          <a:prstGeom prst="rect">
            <a:avLst/>
          </a:prstGeom>
          <a:noFill/>
          <a:ln>
            <a:noFill/>
          </a:ln>
        </p:spPr>
      </p:pic>
      <p:sp>
        <p:nvSpPr>
          <p:cNvPr id="141" name="Google Shape;141;p21"/>
          <p:cNvSpPr txBox="1"/>
          <p:nvPr/>
        </p:nvSpPr>
        <p:spPr>
          <a:xfrm>
            <a:off x="675551" y="2311577"/>
            <a:ext cx="1673700" cy="830956"/>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uk-UA" sz="4800" dirty="0" smtClean="0">
                <a:solidFill>
                  <a:srgbClr val="FFC000"/>
                </a:solidFill>
                <a:latin typeface="Montserrat Medium"/>
                <a:ea typeface="Montserrat Medium"/>
                <a:cs typeface="Montserrat Medium"/>
                <a:sym typeface="Montserrat Medium"/>
              </a:rPr>
              <a:t>301</a:t>
            </a:r>
            <a:endParaRPr sz="4800" b="0" i="0" u="none" strike="noStrike" cap="none" dirty="0">
              <a:solidFill>
                <a:srgbClr val="FFC000"/>
              </a:solidFill>
              <a:latin typeface="Montserrat Medium"/>
              <a:ea typeface="Montserrat Medium"/>
              <a:cs typeface="Montserrat Medium"/>
              <a:sym typeface="Montserrat Medium"/>
            </a:endParaRPr>
          </a:p>
        </p:txBody>
      </p:sp>
      <p:sp>
        <p:nvSpPr>
          <p:cNvPr id="142" name="Google Shape;142;p21"/>
          <p:cNvSpPr txBox="1"/>
          <p:nvPr/>
        </p:nvSpPr>
        <p:spPr>
          <a:xfrm>
            <a:off x="1243504" y="5319925"/>
            <a:ext cx="2003133" cy="830956"/>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uk-UA" sz="4800" b="1" dirty="0" smtClean="0">
                <a:solidFill>
                  <a:srgbClr val="FFC000"/>
                </a:solidFill>
                <a:latin typeface="Montserrat Medium"/>
                <a:ea typeface="Montserrat Medium"/>
                <a:cs typeface="Montserrat Medium"/>
                <a:sym typeface="Montserrat Medium"/>
              </a:rPr>
              <a:t>11</a:t>
            </a:r>
            <a:endParaRPr sz="4800" b="1" i="0" u="none" strike="noStrike" cap="none" dirty="0">
              <a:solidFill>
                <a:srgbClr val="FFC000"/>
              </a:solidFill>
              <a:latin typeface="Montserrat Medium"/>
              <a:ea typeface="Montserrat Medium"/>
              <a:cs typeface="Montserrat Medium"/>
              <a:sym typeface="Montserrat Medium"/>
            </a:endParaRPr>
          </a:p>
        </p:txBody>
      </p:sp>
      <p:sp>
        <p:nvSpPr>
          <p:cNvPr id="11" name="Google Shape;142;p21"/>
          <p:cNvSpPr txBox="1"/>
          <p:nvPr/>
        </p:nvSpPr>
        <p:spPr>
          <a:xfrm>
            <a:off x="7470131" y="5472325"/>
            <a:ext cx="2003133" cy="830956"/>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uk-UA" sz="4800" b="1" i="0" u="none" strike="noStrike" cap="none" dirty="0" smtClean="0">
                <a:solidFill>
                  <a:srgbClr val="FFC000"/>
                </a:solidFill>
                <a:latin typeface="Montserrat Medium"/>
                <a:ea typeface="Montserrat Medium"/>
                <a:cs typeface="Montserrat Medium"/>
                <a:sym typeface="Montserrat Medium"/>
              </a:rPr>
              <a:t>113</a:t>
            </a:r>
            <a:endParaRPr sz="4800" b="1" i="0" u="none" strike="noStrike" cap="none" dirty="0">
              <a:solidFill>
                <a:srgbClr val="FFC000"/>
              </a:solidFill>
              <a:latin typeface="Montserrat Medium"/>
              <a:ea typeface="Montserrat Medium"/>
              <a:cs typeface="Montserrat Medium"/>
              <a:sym typeface="Montserrat Medium"/>
            </a:endParaRPr>
          </a:p>
        </p:txBody>
      </p:sp>
      <p:sp>
        <p:nvSpPr>
          <p:cNvPr id="12" name="Google Shape;138;p21"/>
          <p:cNvSpPr txBox="1"/>
          <p:nvPr/>
        </p:nvSpPr>
        <p:spPr>
          <a:xfrm>
            <a:off x="6095999" y="4272037"/>
            <a:ext cx="524691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400" b="0" i="0" u="none" strike="noStrike" cap="none" dirty="0">
                <a:solidFill>
                  <a:srgbClr val="182947"/>
                </a:solidFill>
                <a:latin typeface="Proxima Nova"/>
                <a:ea typeface="Proxima Nova"/>
                <a:cs typeface="Proxima Nova"/>
                <a:sym typeface="Proxima Nova"/>
              </a:rPr>
              <a:t>Виявлено </a:t>
            </a:r>
            <a:r>
              <a:rPr lang="uk-UA" sz="2400" b="0" i="0" u="none" strike="noStrike" cap="none" dirty="0" smtClean="0">
                <a:solidFill>
                  <a:srgbClr val="182947"/>
                </a:solidFill>
                <a:latin typeface="Proxima Nova"/>
                <a:ea typeface="Proxima Nova"/>
                <a:cs typeface="Proxima Nova"/>
                <a:sym typeface="Proxima Nova"/>
              </a:rPr>
              <a:t>осіб, які порушили законодавство </a:t>
            </a:r>
            <a:r>
              <a:rPr lang="uk-UA" sz="2400" dirty="0">
                <a:solidFill>
                  <a:srgbClr val="182947"/>
                </a:solidFill>
                <a:latin typeface="Proxima Nova"/>
                <a:ea typeface="Proxima Nova"/>
                <a:cs typeface="Proxima Nova"/>
                <a:sym typeface="Proxima Nova"/>
              </a:rPr>
              <a:t>У</a:t>
            </a:r>
            <a:r>
              <a:rPr lang="uk-UA" sz="2400" b="0" i="0" u="none" strike="noStrike" cap="none" dirty="0" smtClean="0">
                <a:solidFill>
                  <a:srgbClr val="182947"/>
                </a:solidFill>
                <a:latin typeface="Proxima Nova"/>
                <a:ea typeface="Proxima Nova"/>
                <a:cs typeface="Proxima Nova"/>
                <a:sym typeface="Proxima Nova"/>
              </a:rPr>
              <a:t>країни щодо мобілізації</a:t>
            </a:r>
            <a:endParaRPr sz="2400" b="0" i="0" u="none" strike="noStrike" cap="none" dirty="0">
              <a:solidFill>
                <a:srgbClr val="182947"/>
              </a:solidFill>
              <a:latin typeface="Proxima Nova"/>
              <a:ea typeface="Proxima Nova"/>
              <a:cs typeface="Proxima Nova"/>
              <a:sym typeface="Proxima Nova"/>
            </a:endParaRPr>
          </a:p>
        </p:txBody>
      </p:sp>
      <p:sp>
        <p:nvSpPr>
          <p:cNvPr id="13" name="Google Shape;138;p21"/>
          <p:cNvSpPr txBox="1"/>
          <p:nvPr/>
        </p:nvSpPr>
        <p:spPr>
          <a:xfrm>
            <a:off x="6095998" y="1796453"/>
            <a:ext cx="5246915"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000" b="0" i="0" u="none" strike="noStrike" cap="none" dirty="0" smtClean="0">
                <a:solidFill>
                  <a:srgbClr val="182947"/>
                </a:solidFill>
                <a:latin typeface="Proxima Nova"/>
                <a:ea typeface="Proxima Nova"/>
                <a:cs typeface="Proxima Nova"/>
                <a:sym typeface="Proxima Nova"/>
              </a:rPr>
              <a:t>Спільні заходи з СБУ та РТЦК з метою виявлення осіб причетні до ДРГ та </a:t>
            </a:r>
          </a:p>
          <a:p>
            <a:pPr marL="0" marR="0" lvl="0" indent="0" algn="l" rtl="0">
              <a:lnSpc>
                <a:spcPct val="100000"/>
              </a:lnSpc>
              <a:spcBef>
                <a:spcPts val="0"/>
              </a:spcBef>
              <a:spcAft>
                <a:spcPts val="0"/>
              </a:spcAft>
              <a:buClr>
                <a:srgbClr val="000000"/>
              </a:buClr>
              <a:buSzPts val="2800"/>
              <a:buFont typeface="Arial"/>
              <a:buNone/>
            </a:pPr>
            <a:r>
              <a:rPr lang="uk-UA" sz="2000" b="0" i="0" u="none" strike="noStrike" cap="none" dirty="0" smtClean="0">
                <a:solidFill>
                  <a:srgbClr val="182947"/>
                </a:solidFill>
                <a:latin typeface="Proxima Nova"/>
                <a:ea typeface="Proxima Nova"/>
                <a:cs typeface="Proxima Nova"/>
                <a:sym typeface="Proxima Nova"/>
              </a:rPr>
              <a:t>осіб які порушили законодавство </a:t>
            </a:r>
            <a:r>
              <a:rPr lang="uk-UA" sz="2000" dirty="0">
                <a:solidFill>
                  <a:srgbClr val="182947"/>
                </a:solidFill>
                <a:latin typeface="Proxima Nova"/>
                <a:ea typeface="Proxima Nova"/>
                <a:cs typeface="Proxima Nova"/>
                <a:sym typeface="Proxima Nova"/>
              </a:rPr>
              <a:t>У</a:t>
            </a:r>
            <a:r>
              <a:rPr lang="uk-UA" sz="2000" b="0" i="0" u="none" strike="noStrike" cap="none" dirty="0" smtClean="0">
                <a:solidFill>
                  <a:srgbClr val="182947"/>
                </a:solidFill>
                <a:latin typeface="Proxima Nova"/>
                <a:ea typeface="Proxima Nova"/>
                <a:cs typeface="Proxima Nova"/>
                <a:sym typeface="Proxima Nova"/>
              </a:rPr>
              <a:t>країни щодо мобілізації</a:t>
            </a:r>
            <a:endParaRPr sz="2000" b="0" i="0" u="none" strike="noStrike" cap="none" dirty="0">
              <a:solidFill>
                <a:srgbClr val="182947"/>
              </a:solidFill>
              <a:latin typeface="Proxima Nova"/>
              <a:ea typeface="Proxima Nova"/>
              <a:cs typeface="Proxima Nova"/>
              <a:sym typeface="Proxima Nova"/>
            </a:endParaRPr>
          </a:p>
        </p:txBody>
      </p:sp>
      <p:sp>
        <p:nvSpPr>
          <p:cNvPr id="14" name="Google Shape;142;p21"/>
          <p:cNvSpPr txBox="1"/>
          <p:nvPr/>
        </p:nvSpPr>
        <p:spPr>
          <a:xfrm>
            <a:off x="7470131" y="3142533"/>
            <a:ext cx="2003133" cy="830956"/>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uk-UA" sz="4800" b="1" i="0" u="none" strike="noStrike" cap="none" dirty="0" smtClean="0">
                <a:solidFill>
                  <a:srgbClr val="FFC000"/>
                </a:solidFill>
                <a:latin typeface="Montserrat Medium"/>
                <a:ea typeface="Montserrat Medium"/>
                <a:cs typeface="Montserrat Medium"/>
                <a:sym typeface="Montserrat Medium"/>
              </a:rPr>
              <a:t>137</a:t>
            </a:r>
            <a:endParaRPr sz="4800" b="1" i="0" u="none" strike="noStrike" cap="none" dirty="0">
              <a:solidFill>
                <a:srgbClr val="FFC000"/>
              </a:solidFill>
              <a:latin typeface="Montserrat Medium"/>
              <a:ea typeface="Montserrat Medium"/>
              <a:cs typeface="Montserrat Medium"/>
              <a:sym typeface="Montserrat Medium"/>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0"/>
          <p:cNvPicPr preferRelativeResize="0"/>
          <p:nvPr/>
        </p:nvPicPr>
        <p:blipFill rotWithShape="1">
          <a:blip r:embed="rId3">
            <a:alphaModFix/>
          </a:blip>
          <a:srcRect/>
          <a:stretch/>
        </p:blipFill>
        <p:spPr>
          <a:xfrm>
            <a:off x="-66677" y="-1043"/>
            <a:ext cx="12258677" cy="6857960"/>
          </a:xfrm>
          <a:prstGeom prst="rect">
            <a:avLst/>
          </a:prstGeom>
          <a:noFill/>
          <a:ln>
            <a:noFill/>
          </a:ln>
        </p:spPr>
      </p:pic>
      <p:sp>
        <p:nvSpPr>
          <p:cNvPr id="148" name="Google Shape;148;p10"/>
          <p:cNvSpPr txBox="1"/>
          <p:nvPr/>
        </p:nvSpPr>
        <p:spPr>
          <a:xfrm>
            <a:off x="260272" y="579421"/>
            <a:ext cx="483978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Proxima Nova"/>
                <a:ea typeface="Proxima Nova"/>
                <a:cs typeface="Proxima Nova"/>
                <a:sym typeface="Proxima Nova"/>
              </a:rPr>
              <a:t>ПРОФІЛАКТИЧНА РОБОТА</a:t>
            </a:r>
            <a:endParaRPr sz="2800" b="0" i="0" u="none" strike="noStrike" cap="none">
              <a:solidFill>
                <a:schemeClr val="lt1"/>
              </a:solidFill>
              <a:latin typeface="Proxima Nova"/>
              <a:ea typeface="Proxima Nova"/>
              <a:cs typeface="Proxima Nova"/>
              <a:sym typeface="Proxima Nova"/>
            </a:endParaRPr>
          </a:p>
        </p:txBody>
      </p:sp>
      <p:pic>
        <p:nvPicPr>
          <p:cNvPr id="149" name="Google Shape;149;p10"/>
          <p:cNvPicPr preferRelativeResize="0"/>
          <p:nvPr/>
        </p:nvPicPr>
        <p:blipFill rotWithShape="1">
          <a:blip r:embed="rId4">
            <a:alphaModFix/>
          </a:blip>
          <a:srcRect/>
          <a:stretch/>
        </p:blipFill>
        <p:spPr>
          <a:xfrm>
            <a:off x="1660445" y="1911925"/>
            <a:ext cx="977978" cy="1033591"/>
          </a:xfrm>
          <a:prstGeom prst="rect">
            <a:avLst/>
          </a:prstGeom>
          <a:noFill/>
          <a:ln>
            <a:noFill/>
          </a:ln>
        </p:spPr>
      </p:pic>
      <p:pic>
        <p:nvPicPr>
          <p:cNvPr id="150" name="Google Shape;150;p10"/>
          <p:cNvPicPr preferRelativeResize="0"/>
          <p:nvPr/>
        </p:nvPicPr>
        <p:blipFill rotWithShape="1">
          <a:blip r:embed="rId5">
            <a:alphaModFix/>
          </a:blip>
          <a:srcRect/>
          <a:stretch/>
        </p:blipFill>
        <p:spPr>
          <a:xfrm>
            <a:off x="5580725" y="1911925"/>
            <a:ext cx="1030548" cy="1033591"/>
          </a:xfrm>
          <a:prstGeom prst="rect">
            <a:avLst/>
          </a:prstGeom>
          <a:noFill/>
          <a:ln>
            <a:noFill/>
          </a:ln>
        </p:spPr>
      </p:pic>
      <p:pic>
        <p:nvPicPr>
          <p:cNvPr id="151" name="Google Shape;151;p10"/>
          <p:cNvPicPr preferRelativeResize="0"/>
          <p:nvPr/>
        </p:nvPicPr>
        <p:blipFill rotWithShape="1">
          <a:blip r:embed="rId6">
            <a:alphaModFix/>
          </a:blip>
          <a:srcRect/>
          <a:stretch/>
        </p:blipFill>
        <p:spPr>
          <a:xfrm>
            <a:off x="9553573" y="1911926"/>
            <a:ext cx="981075" cy="955100"/>
          </a:xfrm>
          <a:prstGeom prst="rect">
            <a:avLst/>
          </a:prstGeom>
          <a:noFill/>
          <a:ln>
            <a:noFill/>
          </a:ln>
        </p:spPr>
      </p:pic>
      <p:sp>
        <p:nvSpPr>
          <p:cNvPr id="152" name="Google Shape;152;p10"/>
          <p:cNvSpPr txBox="1"/>
          <p:nvPr/>
        </p:nvSpPr>
        <p:spPr>
          <a:xfrm>
            <a:off x="563600" y="3046994"/>
            <a:ext cx="333268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SemiBold"/>
                <a:ea typeface="Montserrat SemiBold"/>
                <a:cs typeface="Montserrat SemiBold"/>
                <a:sym typeface="Montserrat SemiBold"/>
              </a:rPr>
              <a:t>ГРОМАДСЬКОЇ БЕЗПЕКИ</a:t>
            </a:r>
            <a:endParaRPr/>
          </a:p>
        </p:txBody>
      </p:sp>
      <p:sp>
        <p:nvSpPr>
          <p:cNvPr id="153" name="Google Shape;153;p10"/>
          <p:cNvSpPr txBox="1"/>
          <p:nvPr/>
        </p:nvSpPr>
        <p:spPr>
          <a:xfrm>
            <a:off x="4473574" y="3033314"/>
            <a:ext cx="333268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SemiBold"/>
                <a:ea typeface="Montserrat SemiBold"/>
                <a:cs typeface="Montserrat SemiBold"/>
                <a:sym typeface="Montserrat SemiBold"/>
              </a:rPr>
              <a:t>БЕЗПЕКА ДОРОЖНЬОГО РУХУ</a:t>
            </a:r>
            <a:endParaRPr/>
          </a:p>
        </p:txBody>
      </p:sp>
      <p:sp>
        <p:nvSpPr>
          <p:cNvPr id="154" name="Google Shape;154;p10"/>
          <p:cNvSpPr txBox="1"/>
          <p:nvPr/>
        </p:nvSpPr>
        <p:spPr>
          <a:xfrm>
            <a:off x="8383548" y="3033314"/>
            <a:ext cx="333268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SemiBold"/>
                <a:ea typeface="Montserrat SemiBold"/>
                <a:cs typeface="Montserrat SemiBold"/>
                <a:sym typeface="Montserrat SemiBold"/>
              </a:rPr>
              <a:t>ДОЗВІЛЬНА СИСТЕМА</a:t>
            </a:r>
            <a:endParaRPr/>
          </a:p>
        </p:txBody>
      </p:sp>
      <p:sp>
        <p:nvSpPr>
          <p:cNvPr id="155" name="Google Shape;155;p10"/>
          <p:cNvSpPr txBox="1"/>
          <p:nvPr/>
        </p:nvSpPr>
        <p:spPr>
          <a:xfrm>
            <a:off x="1408030" y="3568892"/>
            <a:ext cx="1504569"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uk-UA" sz="6000" dirty="0" smtClean="0">
                <a:solidFill>
                  <a:srgbClr val="182947"/>
                </a:solidFill>
                <a:latin typeface="Proxima Nova"/>
                <a:ea typeface="Proxima Nova"/>
                <a:cs typeface="Proxima Nova"/>
                <a:sym typeface="Proxima Nova"/>
              </a:rPr>
              <a:t>39</a:t>
            </a:r>
            <a:endParaRPr sz="6000" b="0" i="0" u="none" strike="noStrike" cap="none" dirty="0">
              <a:solidFill>
                <a:srgbClr val="182947"/>
              </a:solidFill>
              <a:latin typeface="Proxima Nova"/>
              <a:ea typeface="Proxima Nova"/>
              <a:cs typeface="Proxima Nova"/>
              <a:sym typeface="Proxima Nova"/>
            </a:endParaRPr>
          </a:p>
        </p:txBody>
      </p:sp>
      <p:sp>
        <p:nvSpPr>
          <p:cNvPr id="156" name="Google Shape;156;p10"/>
          <p:cNvSpPr txBox="1"/>
          <p:nvPr/>
        </p:nvSpPr>
        <p:spPr>
          <a:xfrm>
            <a:off x="5351911" y="3570917"/>
            <a:ext cx="1712102"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uk-UA" sz="6000" b="0" i="0" u="none" strike="noStrike" cap="none" dirty="0" smtClean="0">
                <a:solidFill>
                  <a:srgbClr val="182947"/>
                </a:solidFill>
                <a:latin typeface="Proxima Nova"/>
                <a:ea typeface="Proxima Nova"/>
                <a:cs typeface="Proxima Nova"/>
                <a:sym typeface="Proxima Nova"/>
              </a:rPr>
              <a:t>57</a:t>
            </a:r>
            <a:endParaRPr sz="6000" b="0" i="0" u="none" strike="noStrike" cap="none" dirty="0">
              <a:solidFill>
                <a:srgbClr val="182947"/>
              </a:solidFill>
              <a:latin typeface="Proxima Nova"/>
              <a:ea typeface="Proxima Nova"/>
              <a:cs typeface="Proxima Nova"/>
              <a:sym typeface="Proxima Nova"/>
            </a:endParaRPr>
          </a:p>
        </p:txBody>
      </p:sp>
      <p:sp>
        <p:nvSpPr>
          <p:cNvPr id="157" name="Google Shape;157;p10"/>
          <p:cNvSpPr txBox="1"/>
          <p:nvPr/>
        </p:nvSpPr>
        <p:spPr>
          <a:xfrm>
            <a:off x="9290282" y="3568893"/>
            <a:ext cx="1504569"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uk-UA" sz="6000" b="0" i="0" u="none" strike="noStrike" cap="none" dirty="0" smtClean="0">
                <a:solidFill>
                  <a:srgbClr val="182947"/>
                </a:solidFill>
                <a:latin typeface="Proxima Nova"/>
                <a:ea typeface="Proxima Nova"/>
                <a:cs typeface="Proxima Nova"/>
                <a:sym typeface="Proxima Nova"/>
              </a:rPr>
              <a:t>21</a:t>
            </a:r>
            <a:endParaRPr sz="6000" b="0" i="0" u="none" strike="noStrike" cap="none" dirty="0">
              <a:solidFill>
                <a:srgbClr val="182947"/>
              </a:solidFill>
              <a:latin typeface="Proxima Nova"/>
              <a:ea typeface="Proxima Nova"/>
              <a:cs typeface="Proxima Nova"/>
              <a:sym typeface="Proxima Nov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6"/>
          <p:cNvPicPr preferRelativeResize="0"/>
          <p:nvPr/>
        </p:nvPicPr>
        <p:blipFill rotWithShape="1">
          <a:blip r:embed="rId3">
            <a:alphaModFix/>
          </a:blip>
          <a:srcRect/>
          <a:stretch/>
        </p:blipFill>
        <p:spPr>
          <a:xfrm>
            <a:off x="-66677" y="-20232"/>
            <a:ext cx="12258677" cy="6857960"/>
          </a:xfrm>
          <a:prstGeom prst="rect">
            <a:avLst/>
          </a:prstGeom>
          <a:noFill/>
          <a:ln>
            <a:noFill/>
          </a:ln>
        </p:spPr>
      </p:pic>
      <p:sp>
        <p:nvSpPr>
          <p:cNvPr id="163" name="Google Shape;163;p6"/>
          <p:cNvSpPr txBox="1"/>
          <p:nvPr/>
        </p:nvSpPr>
        <p:spPr>
          <a:xfrm>
            <a:off x="260272" y="579421"/>
            <a:ext cx="547208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Montserrat SemiBold"/>
                <a:ea typeface="Montserrat SemiBold"/>
                <a:cs typeface="Montserrat SemiBold"/>
                <a:sym typeface="Montserrat SemiBold"/>
              </a:rPr>
              <a:t>ПРОФІЛАКТИЧНА РОБОТА</a:t>
            </a:r>
            <a:endParaRPr sz="2800" b="0" i="0" u="none" strike="noStrike" cap="none">
              <a:solidFill>
                <a:schemeClr val="lt1"/>
              </a:solidFill>
              <a:latin typeface="Montserrat SemiBold"/>
              <a:ea typeface="Montserrat SemiBold"/>
              <a:cs typeface="Montserrat SemiBold"/>
              <a:sym typeface="Montserrat SemiBold"/>
            </a:endParaRPr>
          </a:p>
        </p:txBody>
      </p:sp>
      <p:sp>
        <p:nvSpPr>
          <p:cNvPr id="164" name="Google Shape;164;p6"/>
          <p:cNvSpPr txBox="1"/>
          <p:nvPr/>
        </p:nvSpPr>
        <p:spPr>
          <a:xfrm>
            <a:off x="595232" y="1718495"/>
            <a:ext cx="1128192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rgbClr val="182947"/>
                </a:solidFill>
                <a:latin typeface="Montserrat SemiBold"/>
                <a:ea typeface="Montserrat SemiBold"/>
                <a:cs typeface="Montserrat SemiBold"/>
                <a:sym typeface="Montserrat SemiBold"/>
              </a:rPr>
              <a:t>у сфері запобігання та протидії домашньому насильству</a:t>
            </a:r>
            <a:endParaRPr sz="2800" b="0" i="0" u="none" strike="noStrike" cap="none">
              <a:solidFill>
                <a:srgbClr val="182947"/>
              </a:solidFill>
              <a:latin typeface="Montserrat SemiBold"/>
              <a:ea typeface="Montserrat SemiBold"/>
              <a:cs typeface="Montserrat SemiBold"/>
              <a:sym typeface="Montserrat SemiBold"/>
            </a:endParaRPr>
          </a:p>
        </p:txBody>
      </p:sp>
      <p:cxnSp>
        <p:nvCxnSpPr>
          <p:cNvPr id="165" name="Google Shape;165;p6"/>
          <p:cNvCxnSpPr/>
          <p:nvPr/>
        </p:nvCxnSpPr>
        <p:spPr>
          <a:xfrm>
            <a:off x="526668" y="2241675"/>
            <a:ext cx="11101049" cy="0"/>
          </a:xfrm>
          <a:prstGeom prst="straightConnector1">
            <a:avLst/>
          </a:prstGeom>
          <a:noFill/>
          <a:ln w="38100" cap="flat" cmpd="sng">
            <a:solidFill>
              <a:schemeClr val="accent4"/>
            </a:solidFill>
            <a:prstDash val="solid"/>
            <a:miter lim="800000"/>
            <a:headEnd type="none" w="sm" len="sm"/>
            <a:tailEnd type="none" w="sm" len="sm"/>
          </a:ln>
        </p:spPr>
      </p:cxnSp>
      <p:sp>
        <p:nvSpPr>
          <p:cNvPr id="167" name="Google Shape;167;p6"/>
          <p:cNvSpPr txBox="1"/>
          <p:nvPr/>
        </p:nvSpPr>
        <p:spPr>
          <a:xfrm>
            <a:off x="1644255" y="4191764"/>
            <a:ext cx="4418406"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Light"/>
                <a:ea typeface="Montserrat Light"/>
                <a:cs typeface="Montserrat Light"/>
                <a:sym typeface="Montserrat Light"/>
              </a:rPr>
              <a:t>Винесено термінових заборонних</a:t>
            </a:r>
            <a:endParaRPr sz="1200" b="0" i="0" u="none" strike="noStrike" cap="none">
              <a:solidFill>
                <a:srgbClr val="000000"/>
              </a:solidFill>
              <a:latin typeface="Montserrat Light"/>
              <a:ea typeface="Montserrat Light"/>
              <a:cs typeface="Montserrat Light"/>
              <a:sym typeface="Montserrat Light"/>
            </a:endParaRPr>
          </a:p>
          <a:p>
            <a:pPr marL="0" marR="0" lvl="0" indent="0" algn="just" rtl="0">
              <a:lnSpc>
                <a:spcPct val="100000"/>
              </a:lnSpc>
              <a:spcBef>
                <a:spcPts val="0"/>
              </a:spcBef>
              <a:spcAft>
                <a:spcPts val="0"/>
              </a:spcAft>
              <a:buClr>
                <a:srgbClr val="000000"/>
              </a:buClr>
              <a:buSzPts val="1800"/>
              <a:buFont typeface="Arial"/>
              <a:buNone/>
            </a:pPr>
            <a:r>
              <a:rPr lang="uk-UA" sz="1800" b="0" i="0" u="none" strike="noStrike" cap="none">
                <a:solidFill>
                  <a:srgbClr val="182947"/>
                </a:solidFill>
                <a:latin typeface="Montserrat Light"/>
                <a:ea typeface="Montserrat Light"/>
                <a:cs typeface="Montserrat Light"/>
                <a:sym typeface="Montserrat Light"/>
              </a:rPr>
              <a:t>приписів стосовно кривдників</a:t>
            </a:r>
            <a:endParaRPr sz="1800" b="0" i="0" u="none" strike="noStrike" cap="none">
              <a:solidFill>
                <a:srgbClr val="182947"/>
              </a:solidFill>
              <a:latin typeface="Montserrat Light"/>
              <a:ea typeface="Montserrat Light"/>
              <a:cs typeface="Montserrat Light"/>
              <a:sym typeface="Montserrat Light"/>
            </a:endParaRPr>
          </a:p>
        </p:txBody>
      </p:sp>
      <p:pic>
        <p:nvPicPr>
          <p:cNvPr id="168" name="Google Shape;168;p6"/>
          <p:cNvPicPr preferRelativeResize="0"/>
          <p:nvPr/>
        </p:nvPicPr>
        <p:blipFill rotWithShape="1">
          <a:blip r:embed="rId4">
            <a:alphaModFix/>
          </a:blip>
          <a:srcRect/>
          <a:stretch/>
        </p:blipFill>
        <p:spPr>
          <a:xfrm>
            <a:off x="346621" y="4194570"/>
            <a:ext cx="535584" cy="565011"/>
          </a:xfrm>
          <a:prstGeom prst="rect">
            <a:avLst/>
          </a:prstGeom>
          <a:noFill/>
          <a:ln>
            <a:noFill/>
          </a:ln>
        </p:spPr>
      </p:pic>
      <p:pic>
        <p:nvPicPr>
          <p:cNvPr id="169" name="Google Shape;169;p6"/>
          <p:cNvPicPr preferRelativeResize="0"/>
          <p:nvPr/>
        </p:nvPicPr>
        <p:blipFill rotWithShape="1">
          <a:blip r:embed="rId5">
            <a:alphaModFix/>
          </a:blip>
          <a:srcRect/>
          <a:stretch/>
        </p:blipFill>
        <p:spPr>
          <a:xfrm>
            <a:off x="466687" y="2822642"/>
            <a:ext cx="514749" cy="578666"/>
          </a:xfrm>
          <a:prstGeom prst="rect">
            <a:avLst/>
          </a:prstGeom>
          <a:noFill/>
          <a:ln>
            <a:noFill/>
          </a:ln>
        </p:spPr>
      </p:pic>
      <p:sp>
        <p:nvSpPr>
          <p:cNvPr id="170" name="Google Shape;170;p6"/>
          <p:cNvSpPr txBox="1"/>
          <p:nvPr/>
        </p:nvSpPr>
        <p:spPr>
          <a:xfrm>
            <a:off x="1610124" y="2977989"/>
            <a:ext cx="378623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dirty="0">
                <a:solidFill>
                  <a:srgbClr val="182947"/>
                </a:solidFill>
                <a:latin typeface="Montserrat Light"/>
                <a:ea typeface="Montserrat Light"/>
                <a:cs typeface="Montserrat Light"/>
                <a:sym typeface="Montserrat Light"/>
              </a:rPr>
              <a:t>Кількість кривдників яких взято на облік у </a:t>
            </a:r>
            <a:r>
              <a:rPr lang="uk-UA" sz="1800" b="0" i="0" u="none" strike="noStrike" cap="none" dirty="0" smtClean="0">
                <a:solidFill>
                  <a:srgbClr val="182947"/>
                </a:solidFill>
                <a:latin typeface="Montserrat Light"/>
                <a:ea typeface="Montserrat Light"/>
                <a:cs typeface="Montserrat Light"/>
                <a:sym typeface="Montserrat Light"/>
              </a:rPr>
              <a:t>2024 </a:t>
            </a:r>
            <a:r>
              <a:rPr lang="uk-UA" sz="1800" b="0" i="0" u="none" strike="noStrike" cap="none" dirty="0">
                <a:solidFill>
                  <a:srgbClr val="182947"/>
                </a:solidFill>
                <a:latin typeface="Montserrat Light"/>
                <a:ea typeface="Montserrat Light"/>
                <a:cs typeface="Montserrat Light"/>
                <a:sym typeface="Montserrat Light"/>
              </a:rPr>
              <a:t>році</a:t>
            </a:r>
            <a:endParaRPr sz="1800" b="0" i="0" u="none" strike="noStrike" cap="none" dirty="0">
              <a:solidFill>
                <a:srgbClr val="182947"/>
              </a:solidFill>
              <a:latin typeface="Montserrat Light"/>
              <a:ea typeface="Montserrat Light"/>
              <a:cs typeface="Montserrat Light"/>
              <a:sym typeface="Montserrat Light"/>
            </a:endParaRPr>
          </a:p>
        </p:txBody>
      </p:sp>
      <p:sp>
        <p:nvSpPr>
          <p:cNvPr id="171" name="Google Shape;171;p6"/>
          <p:cNvSpPr txBox="1"/>
          <p:nvPr/>
        </p:nvSpPr>
        <p:spPr>
          <a:xfrm>
            <a:off x="1651629" y="4973287"/>
            <a:ext cx="5098748" cy="83095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uk-UA" sz="1600" b="0" i="0" u="none" strike="noStrike" cap="none" dirty="0">
                <a:solidFill>
                  <a:srgbClr val="182947"/>
                </a:solidFill>
                <a:latin typeface="Montserrat Light"/>
                <a:ea typeface="Montserrat Light"/>
                <a:cs typeface="Montserrat Light"/>
                <a:sym typeface="Montserrat Light"/>
              </a:rPr>
              <a:t>Складено адміністративних протоколів</a:t>
            </a:r>
            <a:endParaRPr sz="1600" b="0" i="0" u="none" strike="noStrike" cap="none" dirty="0">
              <a:solidFill>
                <a:srgbClr val="000000"/>
              </a:solidFill>
              <a:latin typeface="Montserrat Light"/>
              <a:ea typeface="Montserrat Light"/>
              <a:cs typeface="Montserrat Light"/>
              <a:sym typeface="Montserrat Light"/>
            </a:endParaRPr>
          </a:p>
          <a:p>
            <a:pPr marL="0" marR="0" lvl="0" indent="0" algn="just" rtl="0">
              <a:lnSpc>
                <a:spcPct val="100000"/>
              </a:lnSpc>
              <a:spcBef>
                <a:spcPts val="0"/>
              </a:spcBef>
              <a:spcAft>
                <a:spcPts val="0"/>
              </a:spcAft>
              <a:buClr>
                <a:srgbClr val="000000"/>
              </a:buClr>
              <a:buSzPts val="1600"/>
              <a:buFont typeface="Arial"/>
              <a:buNone/>
            </a:pPr>
            <a:r>
              <a:rPr lang="uk-UA" sz="1600" b="0" i="0" u="none" strike="noStrike" cap="none" dirty="0">
                <a:solidFill>
                  <a:srgbClr val="182947"/>
                </a:solidFill>
                <a:latin typeface="Montserrat Light"/>
                <a:ea typeface="Montserrat Light"/>
                <a:cs typeface="Montserrat Light"/>
                <a:sym typeface="Montserrat Light"/>
              </a:rPr>
              <a:t>за порушення ст. 173-2 </a:t>
            </a:r>
            <a:r>
              <a:rPr lang="uk-UA" sz="1600" b="0" i="0" u="none" strike="noStrike" cap="none" dirty="0" err="1">
                <a:solidFill>
                  <a:srgbClr val="182947"/>
                </a:solidFill>
                <a:latin typeface="Montserrat Light"/>
                <a:ea typeface="Montserrat Light"/>
                <a:cs typeface="Montserrat Light"/>
                <a:sym typeface="Montserrat Light"/>
              </a:rPr>
              <a:t>КУпАП</a:t>
            </a:r>
            <a:endParaRPr sz="1600" b="0" i="0" u="none" strike="noStrike" cap="none" dirty="0">
              <a:solidFill>
                <a:srgbClr val="000000"/>
              </a:solidFill>
              <a:latin typeface="Montserrat Light"/>
              <a:ea typeface="Montserrat Light"/>
              <a:cs typeface="Montserrat Light"/>
              <a:sym typeface="Montserrat Light"/>
            </a:endParaRPr>
          </a:p>
          <a:p>
            <a:pPr marL="0" marR="0" lvl="0" indent="0" algn="just" rtl="0">
              <a:lnSpc>
                <a:spcPct val="100000"/>
              </a:lnSpc>
              <a:spcBef>
                <a:spcPts val="0"/>
              </a:spcBef>
              <a:spcAft>
                <a:spcPts val="0"/>
              </a:spcAft>
              <a:buClr>
                <a:srgbClr val="000000"/>
              </a:buClr>
              <a:buSzPts val="1600"/>
              <a:buFont typeface="Arial"/>
              <a:buNone/>
            </a:pPr>
            <a:r>
              <a:rPr lang="uk-UA" sz="1600" b="0" i="0" u="none" strike="noStrike" cap="none" dirty="0">
                <a:solidFill>
                  <a:srgbClr val="182947"/>
                </a:solidFill>
                <a:latin typeface="Montserrat Light"/>
                <a:ea typeface="Montserrat Light"/>
                <a:cs typeface="Montserrat Light"/>
                <a:sym typeface="Montserrat Light"/>
              </a:rPr>
              <a:t>«Вчинення домашнього насильства» </a:t>
            </a:r>
            <a:endParaRPr sz="1600" b="0" i="0" u="none" strike="noStrike" cap="none" dirty="0">
              <a:solidFill>
                <a:srgbClr val="182947"/>
              </a:solidFill>
              <a:latin typeface="Montserrat Light"/>
              <a:ea typeface="Montserrat Light"/>
              <a:cs typeface="Montserrat Light"/>
              <a:sym typeface="Montserrat Light"/>
            </a:endParaRPr>
          </a:p>
        </p:txBody>
      </p:sp>
      <p:sp>
        <p:nvSpPr>
          <p:cNvPr id="172" name="Google Shape;172;p6"/>
          <p:cNvSpPr txBox="1"/>
          <p:nvPr/>
        </p:nvSpPr>
        <p:spPr>
          <a:xfrm>
            <a:off x="881066" y="4236401"/>
            <a:ext cx="918702"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uk-UA" sz="2800" b="0" i="0" u="none" strike="noStrike" cap="none" dirty="0" smtClean="0">
                <a:solidFill>
                  <a:srgbClr val="182947"/>
                </a:solidFill>
                <a:latin typeface="Montserrat SemiBold"/>
                <a:ea typeface="Montserrat SemiBold"/>
                <a:cs typeface="Montserrat SemiBold"/>
                <a:sym typeface="Montserrat SemiBold"/>
              </a:rPr>
              <a:t>5</a:t>
            </a:r>
            <a:endParaRPr sz="2800" b="0" i="0" u="none" strike="noStrike" cap="none" dirty="0">
              <a:solidFill>
                <a:srgbClr val="182947"/>
              </a:solidFill>
              <a:latin typeface="Montserrat SemiBold"/>
              <a:ea typeface="Montserrat SemiBold"/>
              <a:cs typeface="Montserrat SemiBold"/>
              <a:sym typeface="Montserrat SemiBold"/>
            </a:endParaRPr>
          </a:p>
        </p:txBody>
      </p:sp>
      <p:sp>
        <p:nvSpPr>
          <p:cNvPr id="173" name="Google Shape;173;p6"/>
          <p:cNvSpPr txBox="1"/>
          <p:nvPr/>
        </p:nvSpPr>
        <p:spPr>
          <a:xfrm>
            <a:off x="989974" y="5378837"/>
            <a:ext cx="69495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dirty="0" smtClean="0">
                <a:solidFill>
                  <a:srgbClr val="182947"/>
                </a:solidFill>
                <a:latin typeface="Montserrat SemiBold"/>
                <a:ea typeface="Montserrat SemiBold"/>
                <a:cs typeface="Montserrat SemiBold"/>
                <a:sym typeface="Montserrat SemiBold"/>
              </a:rPr>
              <a:t>49</a:t>
            </a:r>
            <a:endParaRPr sz="2800" b="0" i="0" u="none" strike="noStrike" cap="none" dirty="0">
              <a:solidFill>
                <a:srgbClr val="182947"/>
              </a:solidFill>
              <a:latin typeface="Montserrat SemiBold"/>
              <a:ea typeface="Montserrat SemiBold"/>
              <a:cs typeface="Montserrat SemiBold"/>
              <a:sym typeface="Montserrat SemiBold"/>
            </a:endParaRPr>
          </a:p>
        </p:txBody>
      </p:sp>
      <p:pic>
        <p:nvPicPr>
          <p:cNvPr id="175" name="Google Shape;175;p6"/>
          <p:cNvPicPr preferRelativeResize="0"/>
          <p:nvPr/>
        </p:nvPicPr>
        <p:blipFill rotWithShape="1">
          <a:blip r:embed="rId6">
            <a:alphaModFix/>
          </a:blip>
          <a:srcRect/>
          <a:stretch/>
        </p:blipFill>
        <p:spPr>
          <a:xfrm>
            <a:off x="333769" y="5499667"/>
            <a:ext cx="592782" cy="688301"/>
          </a:xfrm>
          <a:prstGeom prst="rect">
            <a:avLst/>
          </a:prstGeom>
          <a:noFill/>
          <a:ln>
            <a:noFill/>
          </a:ln>
        </p:spPr>
      </p:pic>
      <p:sp>
        <p:nvSpPr>
          <p:cNvPr id="177" name="Google Shape;177;p6"/>
          <p:cNvSpPr txBox="1"/>
          <p:nvPr/>
        </p:nvSpPr>
        <p:spPr>
          <a:xfrm>
            <a:off x="897674" y="2932208"/>
            <a:ext cx="97132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uk-UA" sz="2800" b="0" i="0" u="none" strike="noStrike" cap="none" dirty="0" smtClean="0">
                <a:solidFill>
                  <a:srgbClr val="182947"/>
                </a:solidFill>
                <a:latin typeface="Montserrat SemiBold"/>
                <a:ea typeface="Montserrat SemiBold"/>
                <a:cs typeface="Montserrat SemiBold"/>
                <a:sym typeface="Montserrat SemiBold"/>
              </a:rPr>
              <a:t>38</a:t>
            </a:r>
            <a:endParaRPr sz="2800" b="0" i="0" u="none" strike="noStrike" cap="none" dirty="0">
              <a:solidFill>
                <a:srgbClr val="182947"/>
              </a:solidFill>
              <a:latin typeface="Montserrat SemiBold"/>
              <a:ea typeface="Montserrat SemiBold"/>
              <a:cs typeface="Montserrat SemiBold"/>
              <a:sym typeface="Montserrat SemiBold"/>
            </a:endParaRPr>
          </a:p>
        </p:txBody>
      </p:sp>
      <p:sp>
        <p:nvSpPr>
          <p:cNvPr id="178" name="Google Shape;178;p6"/>
          <p:cNvSpPr txBox="1"/>
          <p:nvPr/>
        </p:nvSpPr>
        <p:spPr>
          <a:xfrm>
            <a:off x="1684933" y="5905822"/>
            <a:ext cx="3925144"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uk-UA" sz="1600" b="0" i="0" u="none" strike="noStrike" cap="none">
                <a:solidFill>
                  <a:srgbClr val="182947"/>
                </a:solidFill>
                <a:latin typeface="Montserrat Light"/>
                <a:ea typeface="Montserrat Light"/>
                <a:cs typeface="Montserrat Light"/>
                <a:sym typeface="Montserrat Light"/>
              </a:rPr>
              <a:t>Вироки суду про визнання кривдника винуватим</a:t>
            </a:r>
            <a:endParaRPr sz="1600" b="0" i="0" u="none" strike="noStrike" cap="none">
              <a:solidFill>
                <a:srgbClr val="182947"/>
              </a:solidFill>
              <a:latin typeface="Montserrat Light"/>
              <a:ea typeface="Montserrat Light"/>
              <a:cs typeface="Montserrat Light"/>
              <a:sym typeface="Montserrat Light"/>
            </a:endParaRPr>
          </a:p>
        </p:txBody>
      </p:sp>
      <p:cxnSp>
        <p:nvCxnSpPr>
          <p:cNvPr id="179" name="Google Shape;179;p6"/>
          <p:cNvCxnSpPr/>
          <p:nvPr/>
        </p:nvCxnSpPr>
        <p:spPr>
          <a:xfrm>
            <a:off x="982193" y="5870922"/>
            <a:ext cx="627931" cy="0"/>
          </a:xfrm>
          <a:prstGeom prst="straightConnector1">
            <a:avLst/>
          </a:prstGeom>
          <a:noFill/>
          <a:ln w="19050" cap="flat" cmpd="sng">
            <a:solidFill>
              <a:srgbClr val="182947"/>
            </a:solidFill>
            <a:prstDash val="solid"/>
            <a:round/>
            <a:headEnd type="none" w="sm" len="sm"/>
            <a:tailEnd type="none" w="sm" len="sm"/>
          </a:ln>
        </p:spPr>
      </p:cxnSp>
      <p:sp>
        <p:nvSpPr>
          <p:cNvPr id="180" name="Google Shape;180;p6"/>
          <p:cNvSpPr txBox="1"/>
          <p:nvPr/>
        </p:nvSpPr>
        <p:spPr>
          <a:xfrm>
            <a:off x="994454" y="5886852"/>
            <a:ext cx="6904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dirty="0" smtClean="0">
                <a:solidFill>
                  <a:srgbClr val="182947"/>
                </a:solidFill>
                <a:latin typeface="Montserrat SemiBold"/>
                <a:ea typeface="Montserrat SemiBold"/>
                <a:cs typeface="Montserrat SemiBold"/>
                <a:sym typeface="Montserrat SemiBold"/>
              </a:rPr>
              <a:t>36</a:t>
            </a:r>
            <a:endParaRPr sz="2800" b="0" i="0" u="none" strike="noStrike" cap="none" dirty="0">
              <a:solidFill>
                <a:srgbClr val="182947"/>
              </a:solidFill>
              <a:latin typeface="Montserrat SemiBold"/>
              <a:ea typeface="Montserrat SemiBold"/>
              <a:cs typeface="Montserrat SemiBold"/>
              <a:sym typeface="Montserrat SemiBold"/>
            </a:endParaRPr>
          </a:p>
        </p:txBody>
      </p:sp>
      <p:cxnSp>
        <p:nvCxnSpPr>
          <p:cNvPr id="181" name="Google Shape;181;p6"/>
          <p:cNvCxnSpPr/>
          <p:nvPr/>
        </p:nvCxnSpPr>
        <p:spPr>
          <a:xfrm>
            <a:off x="1748356" y="5870922"/>
            <a:ext cx="4251743" cy="0"/>
          </a:xfrm>
          <a:prstGeom prst="straightConnector1">
            <a:avLst/>
          </a:prstGeom>
          <a:noFill/>
          <a:ln w="19050" cap="flat" cmpd="sng">
            <a:solidFill>
              <a:srgbClr val="182947"/>
            </a:solidFill>
            <a:prstDash val="solid"/>
            <a:round/>
            <a:headEnd type="none" w="sm" len="sm"/>
            <a:tailEnd type="none" w="sm" len="sm"/>
          </a:ln>
        </p:spPr>
      </p:cxnSp>
      <p:pic>
        <p:nvPicPr>
          <p:cNvPr id="182" name="Google Shape;182;p6"/>
          <p:cNvPicPr preferRelativeResize="0"/>
          <p:nvPr/>
        </p:nvPicPr>
        <p:blipFill rotWithShape="1">
          <a:blip r:embed="rId7">
            <a:alphaModFix/>
          </a:blip>
          <a:srcRect/>
          <a:stretch/>
        </p:blipFill>
        <p:spPr>
          <a:xfrm>
            <a:off x="6011390" y="2555866"/>
            <a:ext cx="667982" cy="694314"/>
          </a:xfrm>
          <a:prstGeom prst="rect">
            <a:avLst/>
          </a:prstGeom>
          <a:noFill/>
          <a:ln>
            <a:noFill/>
          </a:ln>
        </p:spPr>
      </p:pic>
      <p:sp>
        <p:nvSpPr>
          <p:cNvPr id="183" name="Google Shape;183;p6"/>
          <p:cNvSpPr txBox="1"/>
          <p:nvPr/>
        </p:nvSpPr>
        <p:spPr>
          <a:xfrm>
            <a:off x="6547972" y="2280318"/>
            <a:ext cx="9714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b="0" i="0" u="none" strike="noStrike" cap="none" dirty="0" smtClean="0">
                <a:solidFill>
                  <a:srgbClr val="182947"/>
                </a:solidFill>
                <a:latin typeface="Montserrat SemiBold"/>
                <a:ea typeface="Montserrat SemiBold"/>
                <a:cs typeface="Montserrat SemiBold"/>
                <a:sym typeface="Montserrat SemiBold"/>
              </a:rPr>
              <a:t>24</a:t>
            </a:r>
            <a:endParaRPr sz="3200" b="0" i="0" u="none" strike="noStrike" cap="none" dirty="0">
              <a:solidFill>
                <a:srgbClr val="182947"/>
              </a:solidFill>
              <a:latin typeface="Montserrat SemiBold"/>
              <a:ea typeface="Montserrat SemiBold"/>
              <a:cs typeface="Montserrat SemiBold"/>
              <a:sym typeface="Montserrat SemiBold"/>
            </a:endParaRPr>
          </a:p>
        </p:txBody>
      </p:sp>
      <p:sp>
        <p:nvSpPr>
          <p:cNvPr id="184" name="Google Shape;184;p6"/>
          <p:cNvSpPr txBox="1"/>
          <p:nvPr/>
        </p:nvSpPr>
        <p:spPr>
          <a:xfrm>
            <a:off x="7592473" y="2417299"/>
            <a:ext cx="399612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uk-UA" sz="1600" b="0" i="0" u="none" strike="noStrike" cap="none">
                <a:solidFill>
                  <a:srgbClr val="182947"/>
                </a:solidFill>
                <a:latin typeface="Montserrat Light"/>
                <a:ea typeface="Montserrat Light"/>
                <a:cs typeface="Montserrat Light"/>
                <a:sym typeface="Montserrat Light"/>
              </a:rPr>
              <a:t>профілактичні заходи</a:t>
            </a:r>
            <a:endParaRPr/>
          </a:p>
        </p:txBody>
      </p:sp>
      <p:cxnSp>
        <p:nvCxnSpPr>
          <p:cNvPr id="185" name="Google Shape;185;p6"/>
          <p:cNvCxnSpPr/>
          <p:nvPr/>
        </p:nvCxnSpPr>
        <p:spPr>
          <a:xfrm rot="10800000" flipH="1">
            <a:off x="6624391" y="2836206"/>
            <a:ext cx="772029" cy="1901"/>
          </a:xfrm>
          <a:prstGeom prst="straightConnector1">
            <a:avLst/>
          </a:prstGeom>
          <a:noFill/>
          <a:ln w="19050" cap="flat" cmpd="sng">
            <a:solidFill>
              <a:srgbClr val="182947"/>
            </a:solidFill>
            <a:prstDash val="solid"/>
            <a:round/>
            <a:headEnd type="none" w="sm" len="sm"/>
            <a:tailEnd type="none" w="sm" len="sm"/>
          </a:ln>
        </p:spPr>
      </p:cxnSp>
      <p:sp>
        <p:nvSpPr>
          <p:cNvPr id="186" name="Google Shape;186;p6"/>
          <p:cNvSpPr txBox="1"/>
          <p:nvPr/>
        </p:nvSpPr>
        <p:spPr>
          <a:xfrm>
            <a:off x="6547972" y="2819826"/>
            <a:ext cx="97132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18</a:t>
            </a:r>
            <a:endParaRPr sz="3200" b="0" i="0" u="none" strike="noStrike" cap="none" dirty="0">
              <a:solidFill>
                <a:srgbClr val="182947"/>
              </a:solidFill>
              <a:latin typeface="Montserrat SemiBold"/>
              <a:ea typeface="Montserrat SemiBold"/>
              <a:cs typeface="Montserrat SemiBold"/>
              <a:sym typeface="Montserrat SemiBold"/>
            </a:endParaRPr>
          </a:p>
        </p:txBody>
      </p:sp>
      <p:cxnSp>
        <p:nvCxnSpPr>
          <p:cNvPr id="187" name="Google Shape;187;p6"/>
          <p:cNvCxnSpPr/>
          <p:nvPr/>
        </p:nvCxnSpPr>
        <p:spPr>
          <a:xfrm>
            <a:off x="7691670" y="2836206"/>
            <a:ext cx="3896929" cy="12552"/>
          </a:xfrm>
          <a:prstGeom prst="straightConnector1">
            <a:avLst/>
          </a:prstGeom>
          <a:noFill/>
          <a:ln w="19050" cap="flat" cmpd="sng">
            <a:solidFill>
              <a:srgbClr val="182947"/>
            </a:solidFill>
            <a:prstDash val="solid"/>
            <a:round/>
            <a:headEnd type="none" w="sm" len="sm"/>
            <a:tailEnd type="none" w="sm" len="sm"/>
          </a:ln>
        </p:spPr>
      </p:cxnSp>
      <p:sp>
        <p:nvSpPr>
          <p:cNvPr id="188" name="Google Shape;188;p6"/>
          <p:cNvSpPr txBox="1"/>
          <p:nvPr/>
        </p:nvSpPr>
        <p:spPr>
          <a:xfrm>
            <a:off x="7601812" y="2859733"/>
            <a:ext cx="431175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uk-UA" sz="1600" b="0" i="0" u="none" strike="noStrike" cap="none">
                <a:solidFill>
                  <a:srgbClr val="182947"/>
                </a:solidFill>
                <a:latin typeface="Montserrat Light"/>
                <a:ea typeface="Montserrat Light"/>
                <a:cs typeface="Montserrat Light"/>
                <a:sym typeface="Montserrat Light"/>
              </a:rPr>
              <a:t>виступи перед мешканцями громади на тему запобігання домашнього насильства</a:t>
            </a:r>
            <a:endParaRPr sz="1600" b="0" i="0" u="none" strike="noStrike" cap="none">
              <a:solidFill>
                <a:srgbClr val="182947"/>
              </a:solidFill>
              <a:latin typeface="Montserrat Light"/>
              <a:ea typeface="Montserrat Light"/>
              <a:cs typeface="Montserrat Light"/>
              <a:sym typeface="Montserrat Light"/>
            </a:endParaRPr>
          </a:p>
        </p:txBody>
      </p:sp>
      <p:sp>
        <p:nvSpPr>
          <p:cNvPr id="189" name="Google Shape;189;p6"/>
          <p:cNvSpPr/>
          <p:nvPr/>
        </p:nvSpPr>
        <p:spPr>
          <a:xfrm>
            <a:off x="6300556" y="3879531"/>
            <a:ext cx="5542220" cy="2791013"/>
          </a:xfrm>
          <a:prstGeom prst="rect">
            <a:avLst/>
          </a:prstGeom>
          <a:noFill/>
          <a:ln w="19050" cap="flat" cmpd="sng">
            <a:solidFill>
              <a:srgbClr val="FFC000"/>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0" name="Google Shape;190;p6"/>
          <p:cNvSpPr txBox="1"/>
          <p:nvPr/>
        </p:nvSpPr>
        <p:spPr>
          <a:xfrm>
            <a:off x="6482419" y="3995224"/>
            <a:ext cx="5219348"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uk-UA" sz="1800" b="1" i="0" u="sng" strike="noStrike" cap="none" dirty="0">
                <a:solidFill>
                  <a:srgbClr val="182947"/>
                </a:solidFill>
                <a:latin typeface="Montserrat Light"/>
                <a:ea typeface="Montserrat Light"/>
                <a:cs typeface="Montserrat Light"/>
                <a:sym typeface="Montserrat Light"/>
              </a:rPr>
              <a:t>Співпраця по напрямку із:</a:t>
            </a:r>
            <a:endParaRPr dirty="0"/>
          </a:p>
          <a:p>
            <a:pPr marL="0" marR="0" lvl="0" indent="0" algn="l" rtl="0">
              <a:lnSpc>
                <a:spcPct val="100000"/>
              </a:lnSpc>
              <a:spcBef>
                <a:spcPts val="0"/>
              </a:spcBef>
              <a:spcAft>
                <a:spcPts val="0"/>
              </a:spcAft>
              <a:buNone/>
            </a:pPr>
            <a:endParaRPr sz="1800" b="1" i="0" u="sng" strike="noStrike" cap="none" dirty="0">
              <a:solidFill>
                <a:srgbClr val="182947"/>
              </a:solidFill>
              <a:latin typeface="Montserrat Light"/>
              <a:ea typeface="Montserrat Light"/>
              <a:cs typeface="Montserrat Light"/>
              <a:sym typeface="Montserrat Light"/>
            </a:endParaRPr>
          </a:p>
          <a:p>
            <a:pPr marL="285750" marR="0" lvl="0" indent="-285750" algn="l" rtl="0">
              <a:lnSpc>
                <a:spcPct val="100000"/>
              </a:lnSpc>
              <a:spcBef>
                <a:spcPts val="0"/>
              </a:spcBef>
              <a:spcAft>
                <a:spcPts val="0"/>
              </a:spcAft>
              <a:buClr>
                <a:srgbClr val="000000"/>
              </a:buClr>
              <a:buSzPts val="1800"/>
              <a:buFont typeface="Noto Sans Symbols"/>
              <a:buChar char="▪"/>
            </a:pPr>
            <a:r>
              <a:rPr lang="uk-UA" sz="1800" b="1" i="0" u="none" strike="noStrike" cap="none" dirty="0">
                <a:solidFill>
                  <a:schemeClr val="tx1"/>
                </a:solidFill>
                <a:latin typeface="Montserrat Light"/>
                <a:ea typeface="Montserrat Light"/>
                <a:cs typeface="Montserrat Light"/>
                <a:sym typeface="Montserrat Light"/>
              </a:rPr>
              <a:t>Службою у справах дітей та сім’ї</a:t>
            </a:r>
            <a:endParaRPr dirty="0">
              <a:solidFill>
                <a:schemeClr val="tx1"/>
              </a:solidFill>
            </a:endParaRPr>
          </a:p>
          <a:p>
            <a:pPr marL="285750" marR="0" lvl="0" indent="-285750" algn="l" rtl="0">
              <a:lnSpc>
                <a:spcPct val="100000"/>
              </a:lnSpc>
              <a:spcBef>
                <a:spcPts val="0"/>
              </a:spcBef>
              <a:spcAft>
                <a:spcPts val="0"/>
              </a:spcAft>
              <a:buClr>
                <a:srgbClr val="000000"/>
              </a:buClr>
              <a:buSzPts val="1800"/>
              <a:buFont typeface="Noto Sans Symbols"/>
              <a:buChar char="▪"/>
            </a:pPr>
            <a:r>
              <a:rPr lang="uk-UA" sz="1800" b="1" i="0" u="none" strike="noStrike" cap="none" dirty="0">
                <a:solidFill>
                  <a:schemeClr val="tx1"/>
                </a:solidFill>
                <a:latin typeface="Montserrat Light"/>
                <a:ea typeface="Montserrat Light"/>
                <a:cs typeface="Montserrat Light"/>
                <a:sym typeface="Montserrat Light"/>
              </a:rPr>
              <a:t>Центри соціально-психологічної допомоги</a:t>
            </a:r>
            <a:endParaRPr dirty="0">
              <a:solidFill>
                <a:schemeClr val="tx1"/>
              </a:solidFill>
            </a:endParaRPr>
          </a:p>
          <a:p>
            <a:pPr marL="285750" marR="0" lvl="0" indent="-285750" algn="l" rtl="0">
              <a:lnSpc>
                <a:spcPct val="100000"/>
              </a:lnSpc>
              <a:spcBef>
                <a:spcPts val="0"/>
              </a:spcBef>
              <a:spcAft>
                <a:spcPts val="0"/>
              </a:spcAft>
              <a:buClr>
                <a:srgbClr val="000000"/>
              </a:buClr>
              <a:buSzPts val="1800"/>
              <a:buFont typeface="Noto Sans Symbols"/>
              <a:buChar char="▪"/>
            </a:pPr>
            <a:r>
              <a:rPr lang="uk-UA" sz="1800" b="1" i="0" u="none" strike="noStrike" cap="none" dirty="0">
                <a:solidFill>
                  <a:schemeClr val="tx1"/>
                </a:solidFill>
                <a:latin typeface="Montserrat Light"/>
                <a:ea typeface="Montserrat Light"/>
                <a:cs typeface="Montserrat Light"/>
                <a:sym typeface="Montserrat Light"/>
              </a:rPr>
              <a:t>Із спеціалістами з Безоплатної вторинної правничої допомоги</a:t>
            </a:r>
            <a:endParaRPr sz="1800" b="1" i="0" u="none" strike="noStrike" cap="none" dirty="0">
              <a:solidFill>
                <a:schemeClr val="tx1"/>
              </a:solidFill>
              <a:latin typeface="Montserrat Light"/>
              <a:ea typeface="Montserrat Light"/>
              <a:cs typeface="Montserrat Light"/>
              <a:sym typeface="Montserrat Ligh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7"/>
          <p:cNvPicPr preferRelativeResize="0"/>
          <p:nvPr/>
        </p:nvPicPr>
        <p:blipFill rotWithShape="1">
          <a:blip r:embed="rId3">
            <a:alphaModFix/>
          </a:blip>
          <a:srcRect/>
          <a:stretch/>
        </p:blipFill>
        <p:spPr>
          <a:xfrm>
            <a:off x="0" y="40"/>
            <a:ext cx="12258677" cy="6857960"/>
          </a:xfrm>
          <a:prstGeom prst="rect">
            <a:avLst/>
          </a:prstGeom>
          <a:noFill/>
          <a:ln>
            <a:noFill/>
          </a:ln>
        </p:spPr>
      </p:pic>
      <p:sp>
        <p:nvSpPr>
          <p:cNvPr id="196" name="Google Shape;196;p7"/>
          <p:cNvSpPr txBox="1"/>
          <p:nvPr/>
        </p:nvSpPr>
        <p:spPr>
          <a:xfrm>
            <a:off x="260271" y="579421"/>
            <a:ext cx="64419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tx1"/>
                </a:solidFill>
                <a:latin typeface="Proxima Nova" panose="020B0604020202020204" charset="0"/>
                <a:ea typeface="Montserrat SemiBold"/>
                <a:cs typeface="Montserrat SemiBold"/>
                <a:sym typeface="Montserrat SemiBold"/>
              </a:rPr>
              <a:t>ПРОФІЛАКТИЧНА РОБОТА</a:t>
            </a:r>
            <a:endParaRPr sz="2800" b="0" i="0" u="none" strike="noStrike" cap="none">
              <a:solidFill>
                <a:schemeClr val="tx1"/>
              </a:solidFill>
              <a:latin typeface="Proxima Nova" panose="020B0604020202020204" charset="0"/>
              <a:ea typeface="Montserrat SemiBold"/>
              <a:cs typeface="Montserrat SemiBold"/>
              <a:sym typeface="Montserrat SemiBold"/>
            </a:endParaRPr>
          </a:p>
        </p:txBody>
      </p:sp>
      <p:sp>
        <p:nvSpPr>
          <p:cNvPr id="197" name="Google Shape;197;p7"/>
          <p:cNvSpPr txBox="1"/>
          <p:nvPr/>
        </p:nvSpPr>
        <p:spPr>
          <a:xfrm>
            <a:off x="2204371" y="1623364"/>
            <a:ext cx="784993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tx1"/>
                </a:solidFill>
                <a:latin typeface="Proxima Nova" panose="020B0604020202020204" charset="0"/>
                <a:ea typeface="Montserrat SemiBold"/>
                <a:cs typeface="Montserrat SemiBold"/>
                <a:sym typeface="Montserrat SemiBold"/>
              </a:rPr>
              <a:t>у сфері охорони та захисту прав дітей</a:t>
            </a:r>
            <a:endParaRPr sz="2800" b="0" i="0" u="none" strike="noStrike" cap="none">
              <a:solidFill>
                <a:schemeClr val="tx1"/>
              </a:solidFill>
              <a:latin typeface="Proxima Nova" panose="020B0604020202020204" charset="0"/>
              <a:ea typeface="Montserrat SemiBold"/>
              <a:cs typeface="Montserrat SemiBold"/>
              <a:sym typeface="Montserrat SemiBold"/>
            </a:endParaRPr>
          </a:p>
        </p:txBody>
      </p:sp>
      <p:cxnSp>
        <p:nvCxnSpPr>
          <p:cNvPr id="198" name="Google Shape;198;p7"/>
          <p:cNvCxnSpPr/>
          <p:nvPr/>
        </p:nvCxnSpPr>
        <p:spPr>
          <a:xfrm rot="10800000" flipH="1">
            <a:off x="2204371" y="2094997"/>
            <a:ext cx="7361659" cy="22917"/>
          </a:xfrm>
          <a:prstGeom prst="straightConnector1">
            <a:avLst/>
          </a:prstGeom>
          <a:noFill/>
          <a:ln w="38100" cap="flat" cmpd="sng">
            <a:solidFill>
              <a:schemeClr val="accent4"/>
            </a:solidFill>
            <a:prstDash val="solid"/>
            <a:miter lim="800000"/>
            <a:headEnd type="none" w="sm" len="sm"/>
            <a:tailEnd type="none" w="sm" len="sm"/>
          </a:ln>
        </p:spPr>
      </p:cxnSp>
      <p:pic>
        <p:nvPicPr>
          <p:cNvPr id="199" name="Google Shape;199;p7"/>
          <p:cNvPicPr preferRelativeResize="0"/>
          <p:nvPr/>
        </p:nvPicPr>
        <p:blipFill rotWithShape="1">
          <a:blip r:embed="rId4">
            <a:alphaModFix/>
          </a:blip>
          <a:srcRect/>
          <a:stretch/>
        </p:blipFill>
        <p:spPr>
          <a:xfrm>
            <a:off x="574881" y="2121783"/>
            <a:ext cx="919941" cy="963117"/>
          </a:xfrm>
          <a:prstGeom prst="rect">
            <a:avLst/>
          </a:prstGeom>
          <a:noFill/>
          <a:ln>
            <a:noFill/>
          </a:ln>
        </p:spPr>
      </p:pic>
      <p:sp>
        <p:nvSpPr>
          <p:cNvPr id="200" name="Google Shape;200;p7"/>
          <p:cNvSpPr txBox="1"/>
          <p:nvPr/>
        </p:nvSpPr>
        <p:spPr>
          <a:xfrm>
            <a:off x="1566365" y="2509722"/>
            <a:ext cx="4204763"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uk-UA" sz="1800" b="0" i="0" u="none" strike="noStrike" cap="none">
                <a:solidFill>
                  <a:schemeClr val="tx1"/>
                </a:solidFill>
                <a:latin typeface="Proxima Nova" panose="020B0604020202020204" charset="0"/>
                <a:ea typeface="Montserrat Light"/>
                <a:cs typeface="Montserrat Light"/>
                <a:sym typeface="Montserrat Light"/>
              </a:rPr>
              <a:t>На обліку сімей, що опинилися</a:t>
            </a:r>
            <a:endParaRPr sz="1400" b="0" i="0" u="none" strike="noStrike" cap="none">
              <a:solidFill>
                <a:schemeClr val="tx1"/>
              </a:solidFill>
              <a:latin typeface="Proxima Nova" panose="020B0604020202020204" charset="0"/>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800"/>
              <a:buFont typeface="Arial"/>
              <a:buNone/>
            </a:pPr>
            <a:r>
              <a:rPr lang="uk-UA" sz="1800" b="0" i="0" u="none" strike="noStrike" cap="none">
                <a:solidFill>
                  <a:schemeClr val="tx1"/>
                </a:solidFill>
                <a:latin typeface="Proxima Nova" panose="020B0604020202020204" charset="0"/>
                <a:ea typeface="Montserrat Light"/>
                <a:cs typeface="Montserrat Light"/>
                <a:sym typeface="Montserrat Light"/>
              </a:rPr>
              <a:t>у складних життєвих обставинах</a:t>
            </a:r>
            <a:endParaRPr sz="1800" b="0" i="0" u="none" strike="noStrike" cap="none">
              <a:solidFill>
                <a:schemeClr val="tx1"/>
              </a:solidFill>
              <a:latin typeface="Proxima Nova" panose="020B0604020202020204" charset="0"/>
              <a:ea typeface="Montserrat Light"/>
              <a:cs typeface="Montserrat Light"/>
              <a:sym typeface="Montserrat Light"/>
            </a:endParaRPr>
          </a:p>
        </p:txBody>
      </p:sp>
      <p:sp>
        <p:nvSpPr>
          <p:cNvPr id="201" name="Google Shape;201;p7"/>
          <p:cNvSpPr txBox="1"/>
          <p:nvPr/>
        </p:nvSpPr>
        <p:spPr>
          <a:xfrm>
            <a:off x="602648" y="2881389"/>
            <a:ext cx="996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uk-UA" sz="3200" dirty="0" smtClean="0">
                <a:solidFill>
                  <a:schemeClr val="tx1"/>
                </a:solidFill>
                <a:latin typeface="Proxima Nova" panose="020B0604020202020204" charset="0"/>
                <a:ea typeface="Montserrat SemiBold"/>
                <a:cs typeface="Montserrat SemiBold"/>
                <a:sym typeface="Montserrat SemiBold"/>
              </a:rPr>
              <a:t>44</a:t>
            </a:r>
            <a:endParaRPr sz="3200" b="0" i="0" u="none" strike="noStrike" cap="none" dirty="0">
              <a:solidFill>
                <a:schemeClr val="tx1"/>
              </a:solidFill>
              <a:latin typeface="Proxima Nova" panose="020B0604020202020204" charset="0"/>
              <a:ea typeface="Montserrat SemiBold"/>
              <a:cs typeface="Montserrat SemiBold"/>
              <a:sym typeface="Montserrat SemiBold"/>
            </a:endParaRPr>
          </a:p>
        </p:txBody>
      </p:sp>
      <p:pic>
        <p:nvPicPr>
          <p:cNvPr id="202" name="Google Shape;202;p7"/>
          <p:cNvPicPr preferRelativeResize="0"/>
          <p:nvPr/>
        </p:nvPicPr>
        <p:blipFill rotWithShape="1">
          <a:blip r:embed="rId5">
            <a:alphaModFix/>
          </a:blip>
          <a:srcRect/>
          <a:stretch/>
        </p:blipFill>
        <p:spPr>
          <a:xfrm>
            <a:off x="697492" y="3540586"/>
            <a:ext cx="658391" cy="644169"/>
          </a:xfrm>
          <a:prstGeom prst="rect">
            <a:avLst/>
          </a:prstGeom>
          <a:noFill/>
          <a:ln>
            <a:noFill/>
          </a:ln>
        </p:spPr>
      </p:pic>
      <p:sp>
        <p:nvSpPr>
          <p:cNvPr id="206" name="Google Shape;206;p7"/>
          <p:cNvSpPr/>
          <p:nvPr/>
        </p:nvSpPr>
        <p:spPr>
          <a:xfrm>
            <a:off x="570043" y="3450842"/>
            <a:ext cx="4963702" cy="3015945"/>
          </a:xfrm>
          <a:prstGeom prst="rect">
            <a:avLst/>
          </a:prstGeom>
          <a:noFill/>
          <a:ln w="19050" cap="flat" cmpd="sng">
            <a:solidFill>
              <a:srgbClr val="FFC000"/>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tx1"/>
              </a:solidFill>
              <a:latin typeface="Proxima Nova" panose="020B0604020202020204" charset="0"/>
              <a:sym typeface="Arial"/>
            </a:endParaRPr>
          </a:p>
        </p:txBody>
      </p:sp>
      <p:sp>
        <p:nvSpPr>
          <p:cNvPr id="207" name="Google Shape;207;p7"/>
          <p:cNvSpPr/>
          <p:nvPr/>
        </p:nvSpPr>
        <p:spPr>
          <a:xfrm>
            <a:off x="6057045" y="3450843"/>
            <a:ext cx="5510035" cy="3014026"/>
          </a:xfrm>
          <a:prstGeom prst="rect">
            <a:avLst/>
          </a:prstGeom>
          <a:noFill/>
          <a:ln w="19050" cap="flat" cmpd="sng">
            <a:solidFill>
              <a:srgbClr val="FFC000"/>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tx1"/>
              </a:solidFill>
              <a:latin typeface="Proxima Nova" panose="020B0604020202020204" charset="0"/>
              <a:sym typeface="Arial"/>
            </a:endParaRPr>
          </a:p>
        </p:txBody>
      </p:sp>
      <p:sp>
        <p:nvSpPr>
          <p:cNvPr id="208" name="Google Shape;208;p7"/>
          <p:cNvSpPr txBox="1"/>
          <p:nvPr/>
        </p:nvSpPr>
        <p:spPr>
          <a:xfrm>
            <a:off x="6140247" y="2509722"/>
            <a:ext cx="4909809" cy="4093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uk-UA" sz="1800" b="1" i="0" u="sng" strike="noStrike" cap="none" dirty="0">
                <a:solidFill>
                  <a:schemeClr val="tx1"/>
                </a:solidFill>
                <a:latin typeface="Proxima Nova" panose="020B0604020202020204" charset="0"/>
                <a:ea typeface="Montserrat Light"/>
                <a:cs typeface="Montserrat Light"/>
                <a:sym typeface="Montserrat Light"/>
              </a:rPr>
              <a:t>Співпраця по напрямку із:</a:t>
            </a:r>
            <a:endParaRPr sz="1800" b="1" i="0" u="sng" strike="noStrike" cap="none" dirty="0">
              <a:solidFill>
                <a:schemeClr val="tx1"/>
              </a:solidFill>
              <a:latin typeface="Proxima Nova" panose="020B0604020202020204" charset="0"/>
              <a:ea typeface="Montserrat Light"/>
              <a:cs typeface="Montserrat Light"/>
              <a:sym typeface="Montserrat Light"/>
            </a:endParaRPr>
          </a:p>
          <a:p>
            <a:pPr marL="285750" marR="0" lvl="0" indent="-285750" algn="l" rtl="0">
              <a:lnSpc>
                <a:spcPct val="100000"/>
              </a:lnSpc>
              <a:spcBef>
                <a:spcPts val="0"/>
              </a:spcBef>
              <a:spcAft>
                <a:spcPts val="0"/>
              </a:spcAft>
              <a:buClr>
                <a:srgbClr val="000000"/>
              </a:buClr>
              <a:buSzPts val="1400"/>
              <a:buFont typeface="Noto Sans Symbols"/>
              <a:buChar char="▪"/>
            </a:pPr>
            <a:r>
              <a:rPr lang="uk-UA" sz="1400" b="1" i="0" u="none" strike="noStrike" cap="none" dirty="0">
                <a:solidFill>
                  <a:schemeClr val="tx1"/>
                </a:solidFill>
                <a:latin typeface="Proxima Nova" panose="020B0604020202020204" charset="0"/>
                <a:ea typeface="Montserrat Light"/>
                <a:cs typeface="Montserrat Light"/>
                <a:sym typeface="Montserrat Light"/>
              </a:rPr>
              <a:t>Службою у справах дітей та сім’ї</a:t>
            </a:r>
            <a:endParaRPr dirty="0">
              <a:solidFill>
                <a:schemeClr val="tx1"/>
              </a:solidFill>
              <a:latin typeface="Proxima Nova" panose="020B0604020202020204" charset="0"/>
            </a:endParaRPr>
          </a:p>
          <a:p>
            <a:pPr marL="285750" marR="0" lvl="0" indent="-285750" algn="l" rtl="0">
              <a:lnSpc>
                <a:spcPct val="100000"/>
              </a:lnSpc>
              <a:spcBef>
                <a:spcPts val="0"/>
              </a:spcBef>
              <a:spcAft>
                <a:spcPts val="0"/>
              </a:spcAft>
              <a:buClr>
                <a:srgbClr val="000000"/>
              </a:buClr>
              <a:buSzPts val="1400"/>
              <a:buFont typeface="Noto Sans Symbols"/>
              <a:buChar char="▪"/>
            </a:pPr>
            <a:r>
              <a:rPr lang="uk-UA" sz="1400" b="1" i="0" u="none" strike="noStrike" cap="none" dirty="0" smtClean="0">
                <a:solidFill>
                  <a:schemeClr val="tx1"/>
                </a:solidFill>
                <a:latin typeface="Proxima Nova" panose="020B0604020202020204" charset="0"/>
                <a:ea typeface="Montserrat Light"/>
                <a:cs typeface="Montserrat Light"/>
                <a:sym typeface="Montserrat Light"/>
              </a:rPr>
              <a:t>Ювенальними поліцейськими</a:t>
            </a:r>
            <a:endParaRPr lang="uk-UA" dirty="0" smtClean="0">
              <a:solidFill>
                <a:schemeClr val="tx1"/>
              </a:solidFill>
              <a:latin typeface="Proxima Nova" panose="020B0604020202020204" charset="0"/>
            </a:endParaRPr>
          </a:p>
          <a:p>
            <a:pPr marL="285750" marR="0" lvl="0" indent="-285750" algn="l" rtl="0">
              <a:lnSpc>
                <a:spcPct val="100000"/>
              </a:lnSpc>
              <a:spcBef>
                <a:spcPts val="0"/>
              </a:spcBef>
              <a:spcAft>
                <a:spcPts val="0"/>
              </a:spcAft>
              <a:buClr>
                <a:srgbClr val="000000"/>
              </a:buClr>
              <a:buSzPts val="1400"/>
              <a:buFont typeface="Noto Sans Symbols"/>
              <a:buChar char="▪"/>
            </a:pPr>
            <a:r>
              <a:rPr lang="uk-UA" sz="1400" b="1" i="0" u="none" strike="noStrike" cap="none" dirty="0" smtClean="0">
                <a:solidFill>
                  <a:schemeClr val="tx1"/>
                </a:solidFill>
                <a:latin typeface="Proxima Nova" panose="020B0604020202020204" charset="0"/>
                <a:ea typeface="Montserrat Light"/>
                <a:cs typeface="Montserrat Light"/>
                <a:sym typeface="Montserrat Light"/>
              </a:rPr>
              <a:t>Центром </a:t>
            </a:r>
            <a:r>
              <a:rPr lang="uk-UA" sz="1400" b="1" i="0" u="none" strike="noStrike" cap="none" dirty="0">
                <a:solidFill>
                  <a:schemeClr val="tx1"/>
                </a:solidFill>
                <a:latin typeface="Proxima Nova" panose="020B0604020202020204" charset="0"/>
                <a:ea typeface="Montserrat Light"/>
                <a:cs typeface="Montserrat Light"/>
                <a:sym typeface="Montserrat Light"/>
              </a:rPr>
              <a:t>соціально-психологічної допомоги</a:t>
            </a:r>
            <a:endParaRPr dirty="0">
              <a:solidFill>
                <a:schemeClr val="tx1"/>
              </a:solidFill>
              <a:latin typeface="Proxima Nova" panose="020B0604020202020204" charset="0"/>
            </a:endParaRPr>
          </a:p>
          <a:p>
            <a:pPr marL="285750" marR="0" lvl="0" indent="-285750" algn="l" rtl="0">
              <a:lnSpc>
                <a:spcPct val="100000"/>
              </a:lnSpc>
              <a:spcBef>
                <a:spcPts val="0"/>
              </a:spcBef>
              <a:spcAft>
                <a:spcPts val="0"/>
              </a:spcAft>
              <a:buClr>
                <a:srgbClr val="000000"/>
              </a:buClr>
              <a:buSzPts val="1400"/>
              <a:buFont typeface="Noto Sans Symbols"/>
              <a:buChar char="▪"/>
            </a:pPr>
            <a:r>
              <a:rPr lang="uk-UA" sz="1400" b="1" i="0" u="none" strike="noStrike" cap="none" dirty="0" smtClean="0">
                <a:solidFill>
                  <a:schemeClr val="tx1"/>
                </a:solidFill>
                <a:latin typeface="Proxima Nova" panose="020B0604020202020204" charset="0"/>
                <a:ea typeface="Montserrat Light"/>
                <a:cs typeface="Montserrat Light"/>
                <a:sym typeface="Montserrat Light"/>
              </a:rPr>
              <a:t>Адміністрацією </a:t>
            </a:r>
            <a:r>
              <a:rPr lang="uk-UA" sz="1400" b="1" i="0" u="none" strike="noStrike" cap="none" dirty="0">
                <a:solidFill>
                  <a:schemeClr val="tx1"/>
                </a:solidFill>
                <a:latin typeface="Proxima Nova" panose="020B0604020202020204" charset="0"/>
                <a:ea typeface="Montserrat Light"/>
                <a:cs typeface="Montserrat Light"/>
                <a:sym typeface="Montserrat Light"/>
              </a:rPr>
              <a:t>Боярського академічного ліцею «Престиж» Боярської міської ради</a:t>
            </a:r>
            <a:endParaRPr dirty="0">
              <a:solidFill>
                <a:schemeClr val="tx1"/>
              </a:solidFill>
              <a:latin typeface="Proxima Nova" panose="020B0604020202020204" charset="0"/>
            </a:endParaRPr>
          </a:p>
          <a:p>
            <a:pPr marL="285750" marR="0" lvl="0" indent="-285750" algn="l" rtl="0">
              <a:lnSpc>
                <a:spcPct val="100000"/>
              </a:lnSpc>
              <a:spcBef>
                <a:spcPts val="0"/>
              </a:spcBef>
              <a:spcAft>
                <a:spcPts val="0"/>
              </a:spcAft>
              <a:buClr>
                <a:srgbClr val="000000"/>
              </a:buClr>
              <a:buSzPts val="1400"/>
              <a:buFont typeface="Noto Sans Symbols"/>
              <a:buChar char="▪"/>
            </a:pPr>
            <a:r>
              <a:rPr lang="uk-UA" sz="1400" b="1" i="0" u="none" strike="noStrike" cap="none" dirty="0">
                <a:solidFill>
                  <a:schemeClr val="tx1"/>
                </a:solidFill>
                <a:latin typeface="Proxima Nova" panose="020B0604020202020204" charset="0"/>
                <a:ea typeface="Montserrat Light"/>
                <a:cs typeface="Montserrat Light"/>
                <a:sym typeface="Montserrat Light"/>
              </a:rPr>
              <a:t>Адміністрацією ДЮСШ «Максимум»</a:t>
            </a:r>
            <a:endParaRPr dirty="0">
              <a:solidFill>
                <a:schemeClr val="tx1"/>
              </a:solidFill>
              <a:latin typeface="Proxima Nova" panose="020B0604020202020204" charset="0"/>
            </a:endParaRPr>
          </a:p>
          <a:p>
            <a:pPr marL="285750" marR="0" lvl="0" indent="-285750" algn="l" rtl="0">
              <a:lnSpc>
                <a:spcPct val="100000"/>
              </a:lnSpc>
              <a:spcBef>
                <a:spcPts val="0"/>
              </a:spcBef>
              <a:spcAft>
                <a:spcPts val="0"/>
              </a:spcAft>
              <a:buClr>
                <a:srgbClr val="000000"/>
              </a:buClr>
              <a:buSzPts val="1400"/>
              <a:buFont typeface="Noto Sans Symbols"/>
              <a:buChar char="▪"/>
            </a:pPr>
            <a:r>
              <a:rPr lang="uk-UA" sz="1400" b="1" i="0" u="none" strike="noStrike" cap="none" dirty="0">
                <a:solidFill>
                  <a:schemeClr val="tx1"/>
                </a:solidFill>
                <a:latin typeface="Proxima Nova" panose="020B0604020202020204" charset="0"/>
                <a:ea typeface="Montserrat Light"/>
                <a:cs typeface="Montserrat Light"/>
                <a:sym typeface="Montserrat Light"/>
              </a:rPr>
              <a:t>Адміністрацією Боярського академічного ліцею «Лідер» Боярської міської ради</a:t>
            </a:r>
            <a:endParaRPr dirty="0">
              <a:solidFill>
                <a:schemeClr val="tx1"/>
              </a:solidFill>
              <a:latin typeface="Proxima Nova" panose="020B0604020202020204" charset="0"/>
            </a:endParaRPr>
          </a:p>
          <a:p>
            <a:pPr marL="285750" marR="0" lvl="0" indent="-285750" algn="l" rtl="0">
              <a:lnSpc>
                <a:spcPct val="100000"/>
              </a:lnSpc>
              <a:spcBef>
                <a:spcPts val="0"/>
              </a:spcBef>
              <a:spcAft>
                <a:spcPts val="0"/>
              </a:spcAft>
              <a:buClr>
                <a:srgbClr val="000000"/>
              </a:buClr>
              <a:buSzPts val="1400"/>
              <a:buFont typeface="Noto Sans Symbols"/>
              <a:buChar char="▪"/>
            </a:pPr>
            <a:r>
              <a:rPr lang="uk-UA" sz="1400" b="1" i="0" u="none" strike="noStrike" cap="none" dirty="0">
                <a:solidFill>
                  <a:schemeClr val="tx1"/>
                </a:solidFill>
                <a:latin typeface="Proxima Nova" panose="020B0604020202020204" charset="0"/>
                <a:ea typeface="Montserrat Light"/>
                <a:cs typeface="Montserrat Light"/>
                <a:sym typeface="Montserrat Light"/>
              </a:rPr>
              <a:t>Адміністрацією Боярського академічного ліцею «Гармонія» </a:t>
            </a:r>
            <a:endParaRPr dirty="0">
              <a:solidFill>
                <a:schemeClr val="tx1"/>
              </a:solidFill>
              <a:latin typeface="Proxima Nova" panose="020B0604020202020204" charset="0"/>
            </a:endParaRPr>
          </a:p>
          <a:p>
            <a:pPr marL="285750" marR="0" lvl="0" indent="-285750" algn="l" rtl="0">
              <a:lnSpc>
                <a:spcPct val="100000"/>
              </a:lnSpc>
              <a:spcBef>
                <a:spcPts val="0"/>
              </a:spcBef>
              <a:spcAft>
                <a:spcPts val="0"/>
              </a:spcAft>
              <a:buClr>
                <a:srgbClr val="000000"/>
              </a:buClr>
              <a:buSzPts val="1400"/>
              <a:buFont typeface="Noto Sans Symbols"/>
              <a:buChar char="▪"/>
            </a:pPr>
            <a:r>
              <a:rPr lang="uk-UA" sz="1400" b="1" i="0" u="none" strike="noStrike" cap="none" dirty="0">
                <a:solidFill>
                  <a:schemeClr val="tx1"/>
                </a:solidFill>
                <a:latin typeface="Proxima Nova" panose="020B0604020202020204" charset="0"/>
                <a:ea typeface="Montserrat Light"/>
                <a:cs typeface="Montserrat Light"/>
                <a:sym typeface="Montserrat Light"/>
              </a:rPr>
              <a:t>Адміністрацією </a:t>
            </a:r>
            <a:r>
              <a:rPr lang="uk-UA" sz="1400" b="1" i="0" u="none" strike="noStrike" cap="none" dirty="0" err="1">
                <a:solidFill>
                  <a:schemeClr val="tx1"/>
                </a:solidFill>
                <a:latin typeface="Proxima Nova" panose="020B0604020202020204" charset="0"/>
                <a:ea typeface="Montserrat Light"/>
                <a:cs typeface="Montserrat Light"/>
                <a:sym typeface="Montserrat Light"/>
              </a:rPr>
              <a:t>Тарасівського</a:t>
            </a:r>
            <a:r>
              <a:rPr lang="uk-UA" sz="1400" b="1" i="0" u="none" strike="noStrike" cap="none" dirty="0">
                <a:solidFill>
                  <a:schemeClr val="tx1"/>
                </a:solidFill>
                <a:latin typeface="Proxima Nova" panose="020B0604020202020204" charset="0"/>
                <a:ea typeface="Montserrat Light"/>
                <a:cs typeface="Montserrat Light"/>
                <a:sym typeface="Montserrat Light"/>
              </a:rPr>
              <a:t> академічного ліцею Боярської міської </a:t>
            </a:r>
            <a:r>
              <a:rPr lang="uk-UA" sz="1400" b="1" i="0" u="none" strike="noStrike" cap="none" dirty="0" smtClean="0">
                <a:solidFill>
                  <a:schemeClr val="tx1"/>
                </a:solidFill>
                <a:latin typeface="Proxima Nova" panose="020B0604020202020204" charset="0"/>
                <a:ea typeface="Montserrat Light"/>
                <a:cs typeface="Montserrat Light"/>
                <a:sym typeface="Montserrat Light"/>
              </a:rPr>
              <a:t>ради</a:t>
            </a:r>
          </a:p>
          <a:p>
            <a:pPr marL="285750" marR="0" lvl="0" indent="-285750" algn="l" rtl="0">
              <a:lnSpc>
                <a:spcPct val="100000"/>
              </a:lnSpc>
              <a:spcBef>
                <a:spcPts val="0"/>
              </a:spcBef>
              <a:spcAft>
                <a:spcPts val="0"/>
              </a:spcAft>
              <a:buClr>
                <a:srgbClr val="000000"/>
              </a:buClr>
              <a:buSzPts val="1400"/>
              <a:buFont typeface="Noto Sans Symbols"/>
              <a:buChar char="▪"/>
            </a:pPr>
            <a:r>
              <a:rPr lang="uk-UA" b="1" dirty="0" smtClean="0">
                <a:solidFill>
                  <a:schemeClr val="tx1"/>
                </a:solidFill>
                <a:latin typeface="Proxima Nova" panose="020B0604020202020204" charset="0"/>
                <a:sym typeface="Montserrat Light"/>
              </a:rPr>
              <a:t>Адміністрацією </a:t>
            </a:r>
            <a:r>
              <a:rPr lang="uk-UA" b="1" dirty="0" err="1" smtClean="0">
                <a:solidFill>
                  <a:schemeClr val="tx1"/>
                </a:solidFill>
                <a:latin typeface="Proxima Nova" panose="020B0604020202020204" charset="0"/>
                <a:sym typeface="Montserrat Light"/>
              </a:rPr>
              <a:t>Забірського</a:t>
            </a:r>
            <a:r>
              <a:rPr lang="uk-UA" b="1" dirty="0" smtClean="0">
                <a:solidFill>
                  <a:schemeClr val="tx1"/>
                </a:solidFill>
                <a:latin typeface="Proxima Nova" panose="020B0604020202020204" charset="0"/>
                <a:sym typeface="Montserrat Light"/>
              </a:rPr>
              <a:t> опорного закладу освіти</a:t>
            </a:r>
          </a:p>
          <a:p>
            <a:pPr marL="285750" indent="-285750">
              <a:buSzPts val="1400"/>
              <a:buFont typeface="Noto Sans Symbols"/>
              <a:buChar char="▪"/>
            </a:pPr>
            <a:r>
              <a:rPr lang="uk-UA" b="1" dirty="0">
                <a:solidFill>
                  <a:schemeClr val="tx1"/>
                </a:solidFill>
                <a:latin typeface="Proxima Nova" panose="020B0604020202020204" charset="0"/>
                <a:ea typeface="Montserrat Light"/>
                <a:cs typeface="Montserrat Light"/>
                <a:sym typeface="Montserrat Light"/>
              </a:rPr>
              <a:t>Адміністрацією </a:t>
            </a:r>
            <a:r>
              <a:rPr lang="uk-UA" b="1" dirty="0" err="1" smtClean="0">
                <a:solidFill>
                  <a:schemeClr val="tx1"/>
                </a:solidFill>
                <a:latin typeface="Proxima Nova" panose="020B0604020202020204" charset="0"/>
                <a:ea typeface="Montserrat Light"/>
                <a:cs typeface="Montserrat Light"/>
                <a:sym typeface="Montserrat Light"/>
              </a:rPr>
              <a:t>Новосілківської</a:t>
            </a:r>
            <a:r>
              <a:rPr lang="uk-UA" b="1" dirty="0" smtClean="0">
                <a:solidFill>
                  <a:schemeClr val="tx1"/>
                </a:solidFill>
                <a:latin typeface="Proxima Nova" panose="020B0604020202020204" charset="0"/>
                <a:ea typeface="Montserrat Light"/>
                <a:cs typeface="Montserrat Light"/>
                <a:sym typeface="Montserrat Light"/>
              </a:rPr>
              <a:t> гімназії Боярської </a:t>
            </a:r>
            <a:r>
              <a:rPr lang="uk-UA" b="1" dirty="0">
                <a:solidFill>
                  <a:schemeClr val="tx1"/>
                </a:solidFill>
                <a:latin typeface="Proxima Nova" panose="020B0604020202020204" charset="0"/>
                <a:ea typeface="Montserrat Light"/>
                <a:cs typeface="Montserrat Light"/>
                <a:sym typeface="Montserrat Light"/>
              </a:rPr>
              <a:t>міської </a:t>
            </a:r>
            <a:r>
              <a:rPr lang="uk-UA" b="1" dirty="0" smtClean="0">
                <a:solidFill>
                  <a:schemeClr val="tx1"/>
                </a:solidFill>
                <a:latin typeface="Proxima Nova" panose="020B0604020202020204" charset="0"/>
                <a:ea typeface="Montserrat Light"/>
                <a:cs typeface="Montserrat Light"/>
                <a:sym typeface="Montserrat Light"/>
              </a:rPr>
              <a:t>ради</a:t>
            </a:r>
            <a:endParaRPr dirty="0">
              <a:solidFill>
                <a:schemeClr val="tx1"/>
              </a:solidFill>
              <a:latin typeface="Proxima Nova" panose="020B0604020202020204" charset="0"/>
            </a:endParaRPr>
          </a:p>
          <a:p>
            <a:pPr marL="285750" marR="0" lvl="0" indent="-171450" algn="l" rtl="0">
              <a:lnSpc>
                <a:spcPct val="100000"/>
              </a:lnSpc>
              <a:spcBef>
                <a:spcPts val="0"/>
              </a:spcBef>
              <a:spcAft>
                <a:spcPts val="0"/>
              </a:spcAft>
              <a:buClr>
                <a:srgbClr val="000000"/>
              </a:buClr>
              <a:buSzPts val="1800"/>
              <a:buFont typeface="Noto Sans Symbols"/>
              <a:buNone/>
            </a:pPr>
            <a:endParaRPr sz="1800" b="1" i="0" u="none" strike="noStrike" cap="none" dirty="0">
              <a:solidFill>
                <a:schemeClr val="tx1"/>
              </a:solidFill>
              <a:latin typeface="Proxima Nova" panose="020B0604020202020204" charset="0"/>
              <a:ea typeface="Montserrat Light"/>
              <a:cs typeface="Montserrat Light"/>
              <a:sym typeface="Montserrat Light"/>
            </a:endParaRPr>
          </a:p>
        </p:txBody>
      </p:sp>
      <p:sp>
        <p:nvSpPr>
          <p:cNvPr id="209" name="Google Shape;209;p7"/>
          <p:cNvSpPr txBox="1"/>
          <p:nvPr/>
        </p:nvSpPr>
        <p:spPr>
          <a:xfrm>
            <a:off x="1407584" y="3540586"/>
            <a:ext cx="387798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uk-UA" sz="1800" b="1" i="0" u="sng" strike="noStrike" cap="none">
                <a:solidFill>
                  <a:schemeClr val="tx1"/>
                </a:solidFill>
                <a:latin typeface="Proxima Nova" panose="020B0604020202020204" charset="0"/>
                <a:ea typeface="Montserrat Light"/>
                <a:cs typeface="Montserrat Light"/>
                <a:sym typeface="Montserrat Light"/>
              </a:rPr>
              <a:t>Застосували такі профілактичні</a:t>
            </a:r>
            <a:endParaRPr>
              <a:solidFill>
                <a:schemeClr val="tx1"/>
              </a:solidFill>
              <a:latin typeface="Proxima Nova" panose="020B0604020202020204" charset="0"/>
            </a:endParaRPr>
          </a:p>
          <a:p>
            <a:pPr marL="0" marR="0" lvl="0" indent="0" algn="l" rtl="0">
              <a:lnSpc>
                <a:spcPct val="100000"/>
              </a:lnSpc>
              <a:spcBef>
                <a:spcPts val="0"/>
              </a:spcBef>
              <a:spcAft>
                <a:spcPts val="0"/>
              </a:spcAft>
              <a:buNone/>
            </a:pPr>
            <a:r>
              <a:rPr lang="uk-UA" sz="1800" b="1" i="0" u="sng" strike="noStrike" cap="none">
                <a:solidFill>
                  <a:schemeClr val="tx1"/>
                </a:solidFill>
                <a:latin typeface="Proxima Nova" panose="020B0604020202020204" charset="0"/>
                <a:ea typeface="Montserrat Light"/>
                <a:cs typeface="Montserrat Light"/>
                <a:sym typeface="Montserrat Light"/>
              </a:rPr>
              <a:t>заходи:</a:t>
            </a:r>
            <a:endParaRPr>
              <a:solidFill>
                <a:schemeClr val="tx1"/>
              </a:solidFill>
              <a:latin typeface="Proxima Nova" panose="020B0604020202020204" charset="0"/>
            </a:endParaRPr>
          </a:p>
        </p:txBody>
      </p:sp>
      <p:sp>
        <p:nvSpPr>
          <p:cNvPr id="210" name="Google Shape;210;p7"/>
          <p:cNvSpPr txBox="1"/>
          <p:nvPr/>
        </p:nvSpPr>
        <p:spPr>
          <a:xfrm>
            <a:off x="754339" y="4374726"/>
            <a:ext cx="4595110" cy="147732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800"/>
              <a:buFont typeface="Noto Sans Symbols"/>
              <a:buChar char="▪"/>
            </a:pPr>
            <a:r>
              <a:rPr lang="uk-UA" sz="1800" b="1" i="0" u="none" strike="noStrike" cap="none">
                <a:solidFill>
                  <a:schemeClr val="tx1"/>
                </a:solidFill>
                <a:latin typeface="Proxima Nova" panose="020B0604020202020204" charset="0"/>
                <a:ea typeface="Montserrat Light"/>
                <a:cs typeface="Montserrat Light"/>
                <a:sym typeface="Montserrat Light"/>
              </a:rPr>
              <a:t>Візити</a:t>
            </a:r>
            <a:endParaRPr>
              <a:solidFill>
                <a:schemeClr val="tx1"/>
              </a:solidFill>
              <a:latin typeface="Proxima Nova" panose="020B0604020202020204" charset="0"/>
            </a:endParaRPr>
          </a:p>
          <a:p>
            <a:pPr marL="342900" marR="0" lvl="0" indent="-342900" algn="l" rtl="0">
              <a:lnSpc>
                <a:spcPct val="100000"/>
              </a:lnSpc>
              <a:spcBef>
                <a:spcPts val="0"/>
              </a:spcBef>
              <a:spcAft>
                <a:spcPts val="0"/>
              </a:spcAft>
              <a:buClr>
                <a:srgbClr val="000000"/>
              </a:buClr>
              <a:buSzPts val="1800"/>
              <a:buFont typeface="Noto Sans Symbols"/>
              <a:buChar char="▪"/>
            </a:pPr>
            <a:r>
              <a:rPr lang="uk-UA" sz="1800" b="1" i="0" u="none" strike="noStrike" cap="none">
                <a:solidFill>
                  <a:schemeClr val="tx1"/>
                </a:solidFill>
                <a:latin typeface="Proxima Nova" panose="020B0604020202020204" charset="0"/>
                <a:ea typeface="Montserrat Light"/>
                <a:cs typeface="Montserrat Light"/>
                <a:sym typeface="Montserrat Light"/>
              </a:rPr>
              <a:t>Профілактичні бесіди</a:t>
            </a:r>
            <a:endParaRPr>
              <a:solidFill>
                <a:schemeClr val="tx1"/>
              </a:solidFill>
              <a:latin typeface="Proxima Nova" panose="020B0604020202020204" charset="0"/>
            </a:endParaRPr>
          </a:p>
          <a:p>
            <a:pPr marL="342900" marR="0" lvl="0" indent="-342900" algn="l" rtl="0">
              <a:lnSpc>
                <a:spcPct val="100000"/>
              </a:lnSpc>
              <a:spcBef>
                <a:spcPts val="0"/>
              </a:spcBef>
              <a:spcAft>
                <a:spcPts val="0"/>
              </a:spcAft>
              <a:buClr>
                <a:srgbClr val="000000"/>
              </a:buClr>
              <a:buSzPts val="1800"/>
              <a:buFont typeface="Noto Sans Symbols"/>
              <a:buChar char="▪"/>
            </a:pPr>
            <a:r>
              <a:rPr lang="uk-UA" sz="1800" b="1" i="0" u="none" strike="noStrike" cap="none">
                <a:solidFill>
                  <a:schemeClr val="tx1"/>
                </a:solidFill>
                <a:latin typeface="Proxima Nova" panose="020B0604020202020204" charset="0"/>
                <a:ea typeface="Montserrat Light"/>
                <a:cs typeface="Montserrat Light"/>
                <a:sym typeface="Montserrat Light"/>
              </a:rPr>
              <a:t>Консультації з психологами</a:t>
            </a:r>
            <a:endParaRPr>
              <a:solidFill>
                <a:schemeClr val="tx1"/>
              </a:solidFill>
              <a:latin typeface="Proxima Nova" panose="020B0604020202020204" charset="0"/>
            </a:endParaRPr>
          </a:p>
          <a:p>
            <a:pPr marL="342900" marR="0" lvl="0" indent="-342900" algn="l" rtl="0">
              <a:lnSpc>
                <a:spcPct val="100000"/>
              </a:lnSpc>
              <a:spcBef>
                <a:spcPts val="0"/>
              </a:spcBef>
              <a:spcAft>
                <a:spcPts val="0"/>
              </a:spcAft>
              <a:buClr>
                <a:srgbClr val="000000"/>
              </a:buClr>
              <a:buSzPts val="1800"/>
              <a:buFont typeface="Noto Sans Symbols"/>
              <a:buChar char="▪"/>
            </a:pPr>
            <a:r>
              <a:rPr lang="uk-UA" sz="1800" b="1" i="0" u="none" strike="noStrike" cap="none">
                <a:solidFill>
                  <a:schemeClr val="tx1"/>
                </a:solidFill>
                <a:latin typeface="Proxima Nova" panose="020B0604020202020204" charset="0"/>
                <a:ea typeface="Montserrat Light"/>
                <a:cs typeface="Montserrat Light"/>
                <a:sym typeface="Montserrat Light"/>
              </a:rPr>
              <a:t>Медичний огляд</a:t>
            </a:r>
            <a:endParaRPr>
              <a:solidFill>
                <a:schemeClr val="tx1"/>
              </a:solidFill>
              <a:latin typeface="Proxima Nova" panose="020B0604020202020204" charset="0"/>
            </a:endParaRPr>
          </a:p>
          <a:p>
            <a:pPr marL="342900" marR="0" lvl="0" indent="-342900" algn="l" rtl="0">
              <a:lnSpc>
                <a:spcPct val="100000"/>
              </a:lnSpc>
              <a:spcBef>
                <a:spcPts val="0"/>
              </a:spcBef>
              <a:spcAft>
                <a:spcPts val="0"/>
              </a:spcAft>
              <a:buClr>
                <a:srgbClr val="000000"/>
              </a:buClr>
              <a:buSzPts val="1800"/>
              <a:buFont typeface="Noto Sans Symbols"/>
              <a:buChar char="▪"/>
            </a:pPr>
            <a:r>
              <a:rPr lang="uk-UA" sz="1800" b="1" i="0" u="none" strike="noStrike" cap="none">
                <a:solidFill>
                  <a:schemeClr val="tx1"/>
                </a:solidFill>
                <a:latin typeface="Proxima Nova" panose="020B0604020202020204" charset="0"/>
                <a:ea typeface="Montserrat Light"/>
                <a:cs typeface="Montserrat Light"/>
                <a:sym typeface="Montserrat Light"/>
              </a:rPr>
              <a:t>Обстеження побутових умов</a:t>
            </a:r>
            <a:endParaRPr>
              <a:solidFill>
                <a:schemeClr val="tx1"/>
              </a:solidFill>
              <a:latin typeface="Proxima Nova" panose="020B060402020202020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37"/>
          <p:cNvPicPr preferRelativeResize="0"/>
          <p:nvPr/>
        </p:nvPicPr>
        <p:blipFill rotWithShape="1">
          <a:blip r:embed="rId3">
            <a:alphaModFix/>
          </a:blip>
          <a:srcRect/>
          <a:stretch/>
        </p:blipFill>
        <p:spPr>
          <a:xfrm>
            <a:off x="0" y="40"/>
            <a:ext cx="12258677" cy="6857960"/>
          </a:xfrm>
          <a:prstGeom prst="rect">
            <a:avLst/>
          </a:prstGeom>
          <a:noFill/>
          <a:ln>
            <a:noFill/>
          </a:ln>
        </p:spPr>
      </p:pic>
      <p:sp>
        <p:nvSpPr>
          <p:cNvPr id="232" name="Google Shape;232;p37"/>
          <p:cNvSpPr txBox="1"/>
          <p:nvPr/>
        </p:nvSpPr>
        <p:spPr>
          <a:xfrm>
            <a:off x="260271" y="579421"/>
            <a:ext cx="64419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uk-UA" sz="2800" b="0" i="0" u="none" strike="noStrike" cap="none">
                <a:solidFill>
                  <a:schemeClr val="lt1"/>
                </a:solidFill>
                <a:latin typeface="Montserrat SemiBold"/>
                <a:ea typeface="Montserrat SemiBold"/>
                <a:cs typeface="Montserrat SemiBold"/>
                <a:sym typeface="Montserrat SemiBold"/>
              </a:rPr>
              <a:t>ПРОФІЛАКТИЧНА РОБОТА</a:t>
            </a:r>
            <a:endParaRPr sz="2800" b="0" i="0" u="none" strike="noStrike" cap="none">
              <a:solidFill>
                <a:schemeClr val="lt1"/>
              </a:solidFill>
              <a:latin typeface="Montserrat SemiBold"/>
              <a:ea typeface="Montserrat SemiBold"/>
              <a:cs typeface="Montserrat SemiBold"/>
              <a:sym typeface="Montserrat SemiBold"/>
            </a:endParaRPr>
          </a:p>
        </p:txBody>
      </p:sp>
      <p:cxnSp>
        <p:nvCxnSpPr>
          <p:cNvPr id="233" name="Google Shape;233;p37"/>
          <p:cNvCxnSpPr/>
          <p:nvPr/>
        </p:nvCxnSpPr>
        <p:spPr>
          <a:xfrm rot="10800000" flipH="1">
            <a:off x="4138191" y="2213586"/>
            <a:ext cx="3832698" cy="10677"/>
          </a:xfrm>
          <a:prstGeom prst="straightConnector1">
            <a:avLst/>
          </a:prstGeom>
          <a:noFill/>
          <a:ln w="38100" cap="flat" cmpd="sng">
            <a:solidFill>
              <a:schemeClr val="accent4"/>
            </a:solidFill>
            <a:prstDash val="solid"/>
            <a:miter lim="800000"/>
            <a:headEnd type="none" w="sm" len="sm"/>
            <a:tailEnd type="none" w="sm" len="sm"/>
          </a:ln>
        </p:spPr>
      </p:cxnSp>
      <p:sp>
        <p:nvSpPr>
          <p:cNvPr id="234" name="Google Shape;234;p37"/>
          <p:cNvSpPr txBox="1"/>
          <p:nvPr/>
        </p:nvSpPr>
        <p:spPr>
          <a:xfrm>
            <a:off x="4221111" y="1751989"/>
            <a:ext cx="374977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uk-UA" sz="2400" b="0" i="0" u="none" strike="noStrike" cap="none">
                <a:solidFill>
                  <a:srgbClr val="182947"/>
                </a:solidFill>
                <a:latin typeface="Montserrat SemiBold"/>
                <a:ea typeface="Montserrat SemiBold"/>
                <a:cs typeface="Montserrat SemiBold"/>
                <a:sym typeface="Montserrat SemiBold"/>
              </a:rPr>
              <a:t>У сфері благоустрою</a:t>
            </a:r>
            <a:endParaRPr sz="2400" b="0" i="0" u="none" strike="noStrike" cap="none">
              <a:solidFill>
                <a:srgbClr val="182947"/>
              </a:solidFill>
              <a:latin typeface="Montserrat SemiBold"/>
              <a:ea typeface="Montserrat SemiBold"/>
              <a:cs typeface="Montserrat SemiBold"/>
              <a:sym typeface="Montserrat SemiBold"/>
            </a:endParaRPr>
          </a:p>
        </p:txBody>
      </p:sp>
      <p:sp>
        <p:nvSpPr>
          <p:cNvPr id="235" name="Google Shape;235;p37"/>
          <p:cNvSpPr/>
          <p:nvPr/>
        </p:nvSpPr>
        <p:spPr>
          <a:xfrm>
            <a:off x="260270" y="2402958"/>
            <a:ext cx="4428687" cy="4004180"/>
          </a:xfrm>
          <a:prstGeom prst="rect">
            <a:avLst/>
          </a:prstGeom>
          <a:noFill/>
          <a:ln w="28575" cap="flat" cmpd="sng">
            <a:solidFill>
              <a:srgbClr val="FFC000"/>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6" name="Google Shape;236;p37"/>
          <p:cNvSpPr txBox="1"/>
          <p:nvPr/>
        </p:nvSpPr>
        <p:spPr>
          <a:xfrm>
            <a:off x="260271" y="2505670"/>
            <a:ext cx="4273169"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uk-UA" sz="1800" b="1" i="0" u="sng" strike="noStrike" cap="none">
                <a:solidFill>
                  <a:srgbClr val="182947"/>
                </a:solidFill>
                <a:latin typeface="Montserrat Light"/>
                <a:ea typeface="Montserrat Light"/>
                <a:cs typeface="Montserrat Light"/>
                <a:sym typeface="Montserrat Light"/>
              </a:rPr>
              <a:t>Спільно</a:t>
            </a:r>
            <a:endParaRPr/>
          </a:p>
          <a:p>
            <a:pPr marL="0" marR="0" lvl="0" indent="0" algn="ctr" rtl="0">
              <a:lnSpc>
                <a:spcPct val="100000"/>
              </a:lnSpc>
              <a:spcBef>
                <a:spcPts val="0"/>
              </a:spcBef>
              <a:spcAft>
                <a:spcPts val="0"/>
              </a:spcAft>
              <a:buNone/>
            </a:pPr>
            <a:r>
              <a:rPr lang="uk-UA" sz="1800" b="1" i="0" u="sng" strike="noStrike" cap="none">
                <a:solidFill>
                  <a:srgbClr val="182947"/>
                </a:solidFill>
                <a:latin typeface="Montserrat Light"/>
                <a:ea typeface="Montserrat Light"/>
                <a:cs typeface="Montserrat Light"/>
                <a:sym typeface="Montserrat Light"/>
              </a:rPr>
              <a:t>організували/ініціювали/ провели такі профілактичні заходи:</a:t>
            </a:r>
            <a:endParaRPr/>
          </a:p>
        </p:txBody>
      </p:sp>
      <p:pic>
        <p:nvPicPr>
          <p:cNvPr id="237" name="Google Shape;237;p37"/>
          <p:cNvPicPr preferRelativeResize="0"/>
          <p:nvPr/>
        </p:nvPicPr>
        <p:blipFill rotWithShape="1">
          <a:blip r:embed="rId4">
            <a:alphaModFix/>
          </a:blip>
          <a:srcRect/>
          <a:stretch/>
        </p:blipFill>
        <p:spPr>
          <a:xfrm>
            <a:off x="3880883" y="4348716"/>
            <a:ext cx="4465675" cy="2498661"/>
          </a:xfrm>
          <a:prstGeom prst="rect">
            <a:avLst/>
          </a:prstGeom>
          <a:noFill/>
          <a:ln>
            <a:noFill/>
          </a:ln>
        </p:spPr>
      </p:pic>
      <p:sp>
        <p:nvSpPr>
          <p:cNvPr id="238" name="Google Shape;238;p37"/>
          <p:cNvSpPr/>
          <p:nvPr/>
        </p:nvSpPr>
        <p:spPr>
          <a:xfrm>
            <a:off x="7625198" y="2402958"/>
            <a:ext cx="4373208" cy="4004179"/>
          </a:xfrm>
          <a:prstGeom prst="rect">
            <a:avLst/>
          </a:prstGeom>
          <a:noFill/>
          <a:ln w="28575" cap="flat" cmpd="sng">
            <a:solidFill>
              <a:srgbClr val="FFC000"/>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9" name="Google Shape;239;p37"/>
          <p:cNvSpPr txBox="1"/>
          <p:nvPr/>
        </p:nvSpPr>
        <p:spPr>
          <a:xfrm>
            <a:off x="7780714" y="2505670"/>
            <a:ext cx="4273169" cy="41549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uk-UA" sz="1800" b="1" i="0" u="sng" strike="noStrike" cap="none" dirty="0">
                <a:solidFill>
                  <a:srgbClr val="182947"/>
                </a:solidFill>
                <a:latin typeface="Proxima Nova" panose="020B0604020202020204" charset="0"/>
                <a:ea typeface="Montserrat Light"/>
                <a:cs typeface="Montserrat Light"/>
                <a:sym typeface="Montserrat Light"/>
              </a:rPr>
              <a:t>Співпраця по напрямку з такими комунальними службами:</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Комунальне підприємство «Боярське головне виробниче управління житлово-комунального господарства»</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Комунальне підприємство «Банно-оздоровчий комплекс Боярської міської ради»</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Комунальне підприємство «Боярка-водоканал» </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Комунальне підприємство «Боярський інформаційний центр»</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Комунальне підприємство «Ритуальна служба Боярської міської ради Києво-Святошинського райони Київської області»</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Комунальне підприємство «Оберіг» Боярської міської ради</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Комунальне підприємство «Муніципальна безпека»</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Комунальна установа «Центр надання соціальних послуг» Боярської міської ради</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КНП «ЛІЛ» БМР</a:t>
            </a:r>
            <a:endParaRPr dirty="0">
              <a:latin typeface="Proxima Nova" panose="020B0604020202020204" charset="0"/>
            </a:endParaRPr>
          </a:p>
          <a:p>
            <a:pPr marL="285750" marR="0" lvl="0" indent="-285750" algn="l" rtl="0">
              <a:lnSpc>
                <a:spcPct val="100000"/>
              </a:lnSpc>
              <a:spcBef>
                <a:spcPts val="0"/>
              </a:spcBef>
              <a:spcAft>
                <a:spcPts val="0"/>
              </a:spcAft>
              <a:buClr>
                <a:srgbClr val="000000"/>
              </a:buClr>
              <a:buSzPts val="1100"/>
              <a:buFont typeface="Arial"/>
              <a:buChar char="•"/>
            </a:pPr>
            <a:r>
              <a:rPr lang="uk-UA" sz="1100" b="1" i="0" u="none" strike="noStrike" cap="none" dirty="0">
                <a:solidFill>
                  <a:srgbClr val="182947"/>
                </a:solidFill>
                <a:latin typeface="Proxima Nova" panose="020B0604020202020204" charset="0"/>
                <a:ea typeface="Montserrat Light"/>
                <a:cs typeface="Montserrat Light"/>
                <a:sym typeface="Montserrat Light"/>
              </a:rPr>
              <a:t>Комунальне підприємство «Громада»</a:t>
            </a:r>
            <a:endParaRPr dirty="0">
              <a:latin typeface="Proxima Nova" panose="020B0604020202020204" charset="0"/>
            </a:endParaRPr>
          </a:p>
          <a:p>
            <a:pPr marL="285750" marR="0" lvl="0" indent="-209550" algn="l" rtl="0">
              <a:lnSpc>
                <a:spcPct val="100000"/>
              </a:lnSpc>
              <a:spcBef>
                <a:spcPts val="0"/>
              </a:spcBef>
              <a:spcAft>
                <a:spcPts val="0"/>
              </a:spcAft>
              <a:buClr>
                <a:srgbClr val="000000"/>
              </a:buClr>
              <a:buSzPts val="1200"/>
              <a:buFont typeface="Arial"/>
              <a:buNone/>
            </a:pPr>
            <a:endParaRPr sz="1200" b="1" i="0" u="none" strike="noStrike" cap="none" dirty="0">
              <a:solidFill>
                <a:srgbClr val="182947"/>
              </a:solidFill>
              <a:latin typeface="Proxima Nova" panose="020B0604020202020204" charset="0"/>
              <a:ea typeface="Montserrat Light"/>
              <a:cs typeface="Montserrat Light"/>
              <a:sym typeface="Montserrat Light"/>
            </a:endParaRPr>
          </a:p>
          <a:p>
            <a:pPr marL="285750" marR="0" lvl="0" indent="-171450" algn="l" rtl="0">
              <a:lnSpc>
                <a:spcPct val="100000"/>
              </a:lnSpc>
              <a:spcBef>
                <a:spcPts val="0"/>
              </a:spcBef>
              <a:spcAft>
                <a:spcPts val="0"/>
              </a:spcAft>
              <a:buClr>
                <a:srgbClr val="000000"/>
              </a:buClr>
              <a:buSzPts val="1800"/>
              <a:buFont typeface="Arial"/>
              <a:buNone/>
            </a:pPr>
            <a:endParaRPr sz="1800" b="1" i="0" u="sng" strike="noStrike" cap="none" dirty="0">
              <a:solidFill>
                <a:srgbClr val="182947"/>
              </a:solidFill>
              <a:latin typeface="Proxima Nova" panose="020B0604020202020204" charset="0"/>
              <a:ea typeface="Montserrat Light"/>
              <a:cs typeface="Montserrat Light"/>
              <a:sym typeface="Montserrat Light"/>
            </a:endParaRPr>
          </a:p>
        </p:txBody>
      </p:sp>
      <p:sp>
        <p:nvSpPr>
          <p:cNvPr id="240" name="Google Shape;240;p37"/>
          <p:cNvSpPr txBox="1"/>
          <p:nvPr/>
        </p:nvSpPr>
        <p:spPr>
          <a:xfrm>
            <a:off x="5631320" y="3390900"/>
            <a:ext cx="99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uk-UA" sz="3200" dirty="0" smtClean="0">
                <a:solidFill>
                  <a:srgbClr val="182947"/>
                </a:solidFill>
                <a:latin typeface="Montserrat SemiBold"/>
                <a:ea typeface="Montserrat SemiBold"/>
                <a:cs typeface="Montserrat SemiBold"/>
                <a:sym typeface="Montserrat SemiBold"/>
              </a:rPr>
              <a:t>18</a:t>
            </a:r>
            <a:endParaRPr sz="3200" b="0" i="0" u="none" strike="noStrike" cap="none" dirty="0">
              <a:solidFill>
                <a:srgbClr val="182947"/>
              </a:solidFill>
              <a:latin typeface="Montserrat SemiBold"/>
              <a:ea typeface="Montserrat SemiBold"/>
              <a:cs typeface="Montserrat SemiBold"/>
              <a:sym typeface="Montserrat SemiBold"/>
            </a:endParaRPr>
          </a:p>
        </p:txBody>
      </p:sp>
      <p:pic>
        <p:nvPicPr>
          <p:cNvPr id="241" name="Google Shape;241;p37"/>
          <p:cNvPicPr preferRelativeResize="0"/>
          <p:nvPr/>
        </p:nvPicPr>
        <p:blipFill rotWithShape="1">
          <a:blip r:embed="rId5">
            <a:alphaModFix/>
          </a:blip>
          <a:srcRect/>
          <a:stretch/>
        </p:blipFill>
        <p:spPr>
          <a:xfrm>
            <a:off x="5661813" y="2423679"/>
            <a:ext cx="993282" cy="1046232"/>
          </a:xfrm>
          <a:prstGeom prst="rect">
            <a:avLst/>
          </a:prstGeom>
          <a:noFill/>
          <a:ln>
            <a:noFill/>
          </a:ln>
        </p:spPr>
      </p:pic>
      <p:sp>
        <p:nvSpPr>
          <p:cNvPr id="242" name="Google Shape;242;p37"/>
          <p:cNvSpPr txBox="1"/>
          <p:nvPr/>
        </p:nvSpPr>
        <p:spPr>
          <a:xfrm>
            <a:off x="300819" y="3513970"/>
            <a:ext cx="4273169" cy="92333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Courier New"/>
              <a:buChar char="o"/>
            </a:pPr>
            <a:r>
              <a:rPr lang="uk-UA" sz="1800" b="1" i="0" u="none" strike="noStrike" cap="none">
                <a:solidFill>
                  <a:srgbClr val="182947"/>
                </a:solidFill>
                <a:latin typeface="Montserrat Light"/>
                <a:ea typeface="Montserrat Light"/>
                <a:cs typeface="Montserrat Light"/>
                <a:sym typeface="Montserrat Light"/>
              </a:rPr>
              <a:t>проведення бесід з громадою</a:t>
            </a:r>
            <a:endParaRPr/>
          </a:p>
          <a:p>
            <a:pPr marL="285750" marR="0" lvl="0" indent="-171450" algn="l" rtl="0">
              <a:lnSpc>
                <a:spcPct val="100000"/>
              </a:lnSpc>
              <a:spcBef>
                <a:spcPts val="0"/>
              </a:spcBef>
              <a:spcAft>
                <a:spcPts val="0"/>
              </a:spcAft>
              <a:buClr>
                <a:srgbClr val="000000"/>
              </a:buClr>
              <a:buSzPts val="1800"/>
              <a:buFont typeface="Courier New"/>
              <a:buNone/>
            </a:pPr>
            <a:endParaRPr sz="1800" b="1" i="0" u="none" strike="noStrike" cap="none">
              <a:solidFill>
                <a:srgbClr val="182947"/>
              </a:solidFill>
              <a:latin typeface="Montserrat Light"/>
              <a:ea typeface="Montserrat Light"/>
              <a:cs typeface="Montserrat Light"/>
              <a:sym typeface="Montserrat Light"/>
            </a:endParaRPr>
          </a:p>
          <a:p>
            <a:pPr marL="285750" marR="0" lvl="0" indent="-171450" algn="l" rtl="0">
              <a:lnSpc>
                <a:spcPct val="100000"/>
              </a:lnSpc>
              <a:spcBef>
                <a:spcPts val="0"/>
              </a:spcBef>
              <a:spcAft>
                <a:spcPts val="0"/>
              </a:spcAft>
              <a:buClr>
                <a:srgbClr val="000000"/>
              </a:buClr>
              <a:buSzPts val="1800"/>
              <a:buFont typeface="Courier New"/>
              <a:buNone/>
            </a:pPr>
            <a:endParaRPr sz="1800" b="1" i="0" u="sng" strike="noStrike" cap="none">
              <a:solidFill>
                <a:srgbClr val="182947"/>
              </a:solidFill>
              <a:latin typeface="Montserrat Light"/>
              <a:ea typeface="Montserrat Light"/>
              <a:cs typeface="Montserrat Light"/>
              <a:sym typeface="Montserrat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8"/>
          <p:cNvPicPr preferRelativeResize="0"/>
          <p:nvPr/>
        </p:nvPicPr>
        <p:blipFill rotWithShape="1">
          <a:blip r:embed="rId3">
            <a:alphaModFix/>
          </a:blip>
          <a:srcRect/>
          <a:stretch/>
        </p:blipFill>
        <p:spPr>
          <a:xfrm>
            <a:off x="0" y="40"/>
            <a:ext cx="12258677" cy="6857960"/>
          </a:xfrm>
          <a:prstGeom prst="rect">
            <a:avLst/>
          </a:prstGeom>
          <a:noFill/>
          <a:ln>
            <a:noFill/>
          </a:ln>
        </p:spPr>
      </p:pic>
      <p:sp>
        <p:nvSpPr>
          <p:cNvPr id="248" name="Google Shape;248;p38"/>
          <p:cNvSpPr txBox="1"/>
          <p:nvPr/>
        </p:nvSpPr>
        <p:spPr>
          <a:xfrm>
            <a:off x="262645" y="525117"/>
            <a:ext cx="717375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uk-UA" sz="2800" b="1" i="0" u="none" strike="noStrike" cap="none">
                <a:solidFill>
                  <a:schemeClr val="lt1"/>
                </a:solidFill>
                <a:latin typeface="Montserrat SemiBold"/>
                <a:ea typeface="Montserrat SemiBold"/>
                <a:cs typeface="Montserrat SemiBold"/>
                <a:sym typeface="Montserrat SemiBold"/>
              </a:rPr>
              <a:t>ВЗАЄМОДІЯ З ІНШИМИ СЛУЖБАМИ</a:t>
            </a:r>
            <a:endParaRPr/>
          </a:p>
        </p:txBody>
      </p:sp>
      <p:cxnSp>
        <p:nvCxnSpPr>
          <p:cNvPr id="249" name="Google Shape;249;p38"/>
          <p:cNvCxnSpPr/>
          <p:nvPr/>
        </p:nvCxnSpPr>
        <p:spPr>
          <a:xfrm>
            <a:off x="776177" y="2062716"/>
            <a:ext cx="10686155" cy="10360"/>
          </a:xfrm>
          <a:prstGeom prst="straightConnector1">
            <a:avLst/>
          </a:prstGeom>
          <a:noFill/>
          <a:ln w="28575" cap="flat" cmpd="sng">
            <a:solidFill>
              <a:srgbClr val="002060"/>
            </a:solidFill>
            <a:prstDash val="solid"/>
            <a:round/>
            <a:headEnd type="none" w="sm" len="sm"/>
            <a:tailEnd type="none" w="sm" len="sm"/>
          </a:ln>
        </p:spPr>
      </p:cxnSp>
      <p:cxnSp>
        <p:nvCxnSpPr>
          <p:cNvPr id="250" name="Google Shape;250;p38"/>
          <p:cNvCxnSpPr/>
          <p:nvPr/>
        </p:nvCxnSpPr>
        <p:spPr>
          <a:xfrm flipH="1">
            <a:off x="796379" y="2062716"/>
            <a:ext cx="588" cy="944069"/>
          </a:xfrm>
          <a:prstGeom prst="straightConnector1">
            <a:avLst/>
          </a:prstGeom>
          <a:noFill/>
          <a:ln w="28575" cap="flat" cmpd="sng">
            <a:solidFill>
              <a:srgbClr val="002060"/>
            </a:solidFill>
            <a:prstDash val="solid"/>
            <a:round/>
            <a:headEnd type="none" w="sm" len="sm"/>
            <a:tailEnd type="none" w="sm" len="sm"/>
          </a:ln>
        </p:spPr>
      </p:cxnSp>
      <p:cxnSp>
        <p:nvCxnSpPr>
          <p:cNvPr id="251" name="Google Shape;251;p38"/>
          <p:cNvCxnSpPr/>
          <p:nvPr/>
        </p:nvCxnSpPr>
        <p:spPr>
          <a:xfrm flipH="1">
            <a:off x="2126873" y="2062716"/>
            <a:ext cx="588" cy="944069"/>
          </a:xfrm>
          <a:prstGeom prst="straightConnector1">
            <a:avLst/>
          </a:prstGeom>
          <a:noFill/>
          <a:ln w="28575" cap="flat" cmpd="sng">
            <a:solidFill>
              <a:srgbClr val="002060"/>
            </a:solidFill>
            <a:prstDash val="solid"/>
            <a:round/>
            <a:headEnd type="none" w="sm" len="sm"/>
            <a:tailEnd type="none" w="sm" len="sm"/>
          </a:ln>
        </p:spPr>
      </p:cxnSp>
      <p:cxnSp>
        <p:nvCxnSpPr>
          <p:cNvPr id="252" name="Google Shape;252;p38"/>
          <p:cNvCxnSpPr/>
          <p:nvPr/>
        </p:nvCxnSpPr>
        <p:spPr>
          <a:xfrm flipH="1">
            <a:off x="3383378" y="2058631"/>
            <a:ext cx="588" cy="944069"/>
          </a:xfrm>
          <a:prstGeom prst="straightConnector1">
            <a:avLst/>
          </a:prstGeom>
          <a:noFill/>
          <a:ln w="28575" cap="flat" cmpd="sng">
            <a:solidFill>
              <a:srgbClr val="002060"/>
            </a:solidFill>
            <a:prstDash val="solid"/>
            <a:round/>
            <a:headEnd type="none" w="sm" len="sm"/>
            <a:tailEnd type="none" w="sm" len="sm"/>
          </a:ln>
        </p:spPr>
      </p:cxnSp>
      <p:cxnSp>
        <p:nvCxnSpPr>
          <p:cNvPr id="253" name="Google Shape;253;p38"/>
          <p:cNvCxnSpPr/>
          <p:nvPr/>
        </p:nvCxnSpPr>
        <p:spPr>
          <a:xfrm flipH="1">
            <a:off x="4708096" y="2081289"/>
            <a:ext cx="588" cy="944069"/>
          </a:xfrm>
          <a:prstGeom prst="straightConnector1">
            <a:avLst/>
          </a:prstGeom>
          <a:noFill/>
          <a:ln w="28575" cap="flat" cmpd="sng">
            <a:solidFill>
              <a:srgbClr val="002060"/>
            </a:solidFill>
            <a:prstDash val="solid"/>
            <a:round/>
            <a:headEnd type="none" w="sm" len="sm"/>
            <a:tailEnd type="none" w="sm" len="sm"/>
          </a:ln>
        </p:spPr>
      </p:cxnSp>
      <p:cxnSp>
        <p:nvCxnSpPr>
          <p:cNvPr id="254" name="Google Shape;254;p38"/>
          <p:cNvCxnSpPr/>
          <p:nvPr/>
        </p:nvCxnSpPr>
        <p:spPr>
          <a:xfrm flipH="1">
            <a:off x="6074463" y="2058631"/>
            <a:ext cx="588" cy="944069"/>
          </a:xfrm>
          <a:prstGeom prst="straightConnector1">
            <a:avLst/>
          </a:prstGeom>
          <a:noFill/>
          <a:ln w="28575" cap="flat" cmpd="sng">
            <a:solidFill>
              <a:srgbClr val="002060"/>
            </a:solidFill>
            <a:prstDash val="solid"/>
            <a:round/>
            <a:headEnd type="none" w="sm" len="sm"/>
            <a:tailEnd type="none" w="sm" len="sm"/>
          </a:ln>
        </p:spPr>
      </p:cxnSp>
      <p:cxnSp>
        <p:nvCxnSpPr>
          <p:cNvPr id="255" name="Google Shape;255;p38"/>
          <p:cNvCxnSpPr/>
          <p:nvPr/>
        </p:nvCxnSpPr>
        <p:spPr>
          <a:xfrm flipH="1">
            <a:off x="7425549" y="2066802"/>
            <a:ext cx="588" cy="944069"/>
          </a:xfrm>
          <a:prstGeom prst="straightConnector1">
            <a:avLst/>
          </a:prstGeom>
          <a:noFill/>
          <a:ln w="28575" cap="flat" cmpd="sng">
            <a:solidFill>
              <a:srgbClr val="002060"/>
            </a:solidFill>
            <a:prstDash val="solid"/>
            <a:round/>
            <a:headEnd type="none" w="sm" len="sm"/>
            <a:tailEnd type="none" w="sm" len="sm"/>
          </a:ln>
        </p:spPr>
      </p:cxnSp>
      <p:cxnSp>
        <p:nvCxnSpPr>
          <p:cNvPr id="256" name="Google Shape;256;p38"/>
          <p:cNvCxnSpPr/>
          <p:nvPr/>
        </p:nvCxnSpPr>
        <p:spPr>
          <a:xfrm flipH="1">
            <a:off x="8756043" y="2066801"/>
            <a:ext cx="588" cy="944069"/>
          </a:xfrm>
          <a:prstGeom prst="straightConnector1">
            <a:avLst/>
          </a:prstGeom>
          <a:noFill/>
          <a:ln w="28575" cap="flat" cmpd="sng">
            <a:solidFill>
              <a:srgbClr val="002060"/>
            </a:solidFill>
            <a:prstDash val="solid"/>
            <a:round/>
            <a:headEnd type="none" w="sm" len="sm"/>
            <a:tailEnd type="none" w="sm" len="sm"/>
          </a:ln>
        </p:spPr>
      </p:cxnSp>
      <p:cxnSp>
        <p:nvCxnSpPr>
          <p:cNvPr id="257" name="Google Shape;257;p38"/>
          <p:cNvCxnSpPr/>
          <p:nvPr/>
        </p:nvCxnSpPr>
        <p:spPr>
          <a:xfrm flipH="1">
            <a:off x="10094388" y="2058630"/>
            <a:ext cx="588" cy="944069"/>
          </a:xfrm>
          <a:prstGeom prst="straightConnector1">
            <a:avLst/>
          </a:prstGeom>
          <a:noFill/>
          <a:ln w="28575" cap="flat" cmpd="sng">
            <a:solidFill>
              <a:srgbClr val="002060"/>
            </a:solidFill>
            <a:prstDash val="solid"/>
            <a:round/>
            <a:headEnd type="none" w="sm" len="sm"/>
            <a:tailEnd type="none" w="sm" len="sm"/>
          </a:ln>
        </p:spPr>
      </p:cxnSp>
      <p:cxnSp>
        <p:nvCxnSpPr>
          <p:cNvPr id="258" name="Google Shape;258;p38"/>
          <p:cNvCxnSpPr/>
          <p:nvPr/>
        </p:nvCxnSpPr>
        <p:spPr>
          <a:xfrm flipH="1">
            <a:off x="11462332" y="2058629"/>
            <a:ext cx="588" cy="944069"/>
          </a:xfrm>
          <a:prstGeom prst="straightConnector1">
            <a:avLst/>
          </a:prstGeom>
          <a:noFill/>
          <a:ln w="28575" cap="flat" cmpd="sng">
            <a:solidFill>
              <a:srgbClr val="002060"/>
            </a:solidFill>
            <a:prstDash val="solid"/>
            <a:round/>
            <a:headEnd type="none" w="sm" len="sm"/>
            <a:tailEnd type="none" w="sm" len="sm"/>
          </a:ln>
        </p:spPr>
      </p:cxnSp>
      <p:sp>
        <p:nvSpPr>
          <p:cNvPr id="259" name="Google Shape;259;p38"/>
          <p:cNvSpPr txBox="1"/>
          <p:nvPr/>
        </p:nvSpPr>
        <p:spPr>
          <a:xfrm rot="-5400000">
            <a:off x="-103265" y="4510540"/>
            <a:ext cx="1811714"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Громадські</a:t>
            </a:r>
            <a:endParaRPr/>
          </a:p>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 формування</a:t>
            </a:r>
            <a:endParaRPr/>
          </a:p>
        </p:txBody>
      </p:sp>
      <p:sp>
        <p:nvSpPr>
          <p:cNvPr id="260" name="Google Shape;260;p38"/>
          <p:cNvSpPr txBox="1"/>
          <p:nvPr/>
        </p:nvSpPr>
        <p:spPr>
          <a:xfrm rot="-5400000">
            <a:off x="1679560" y="4238549"/>
            <a:ext cx="896399" cy="3693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ДСНС</a:t>
            </a:r>
            <a:endParaRPr/>
          </a:p>
        </p:txBody>
      </p:sp>
      <p:sp>
        <p:nvSpPr>
          <p:cNvPr id="261" name="Google Shape;261;p38"/>
          <p:cNvSpPr txBox="1"/>
          <p:nvPr/>
        </p:nvSpPr>
        <p:spPr>
          <a:xfrm rot="-5400000">
            <a:off x="2043309" y="5019171"/>
            <a:ext cx="2582759" cy="4001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uk-UA" sz="2000" b="0" i="0" u="none" strike="noStrike" cap="none">
                <a:solidFill>
                  <a:srgbClr val="182947"/>
                </a:solidFill>
                <a:latin typeface="Montserrat SemiBold"/>
                <a:ea typeface="Montserrat SemiBold"/>
                <a:cs typeface="Montserrat SemiBold"/>
                <a:sym typeface="Montserrat SemiBold"/>
              </a:rPr>
              <a:t>Заклади охорони</a:t>
            </a:r>
            <a:endParaRPr/>
          </a:p>
        </p:txBody>
      </p:sp>
      <p:sp>
        <p:nvSpPr>
          <p:cNvPr id="262" name="Google Shape;262;p38"/>
          <p:cNvSpPr txBox="1"/>
          <p:nvPr/>
        </p:nvSpPr>
        <p:spPr>
          <a:xfrm rot="-5400000">
            <a:off x="3179853" y="4896060"/>
            <a:ext cx="2892137"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Безоплатна вторинна</a:t>
            </a:r>
            <a:endParaRPr/>
          </a:p>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Правова допомога</a:t>
            </a:r>
            <a:endParaRPr/>
          </a:p>
        </p:txBody>
      </p:sp>
      <p:sp>
        <p:nvSpPr>
          <p:cNvPr id="263" name="Google Shape;263;p38"/>
          <p:cNvSpPr txBox="1"/>
          <p:nvPr/>
        </p:nvSpPr>
        <p:spPr>
          <a:xfrm rot="-5400000">
            <a:off x="5191206" y="4519193"/>
            <a:ext cx="1552028" cy="3693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Волонтери</a:t>
            </a:r>
            <a:endParaRPr/>
          </a:p>
        </p:txBody>
      </p:sp>
      <p:sp>
        <p:nvSpPr>
          <p:cNvPr id="264" name="Google Shape;264;p38"/>
          <p:cNvSpPr txBox="1"/>
          <p:nvPr/>
        </p:nvSpPr>
        <p:spPr>
          <a:xfrm rot="-5400000">
            <a:off x="6412475" y="4576259"/>
            <a:ext cx="1943161"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Лісові</a:t>
            </a:r>
            <a:endParaRPr/>
          </a:p>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 господарства</a:t>
            </a:r>
            <a:endParaRPr/>
          </a:p>
        </p:txBody>
      </p:sp>
      <p:sp>
        <p:nvSpPr>
          <p:cNvPr id="265" name="Google Shape;265;p38"/>
          <p:cNvSpPr txBox="1"/>
          <p:nvPr/>
        </p:nvSpPr>
        <p:spPr>
          <a:xfrm rot="-5400000">
            <a:off x="7756807" y="4576259"/>
            <a:ext cx="1879041"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Рибне</a:t>
            </a:r>
            <a:endParaRPr/>
          </a:p>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господарства</a:t>
            </a:r>
            <a:endParaRPr/>
          </a:p>
        </p:txBody>
      </p:sp>
      <p:sp>
        <p:nvSpPr>
          <p:cNvPr id="266" name="Google Shape;266;p38"/>
          <p:cNvSpPr txBox="1"/>
          <p:nvPr/>
        </p:nvSpPr>
        <p:spPr>
          <a:xfrm rot="-5400000">
            <a:off x="8648368" y="5042780"/>
            <a:ext cx="2906565"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Служба</a:t>
            </a:r>
            <a:endParaRPr/>
          </a:p>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 земельного кадастру</a:t>
            </a:r>
            <a:endParaRPr/>
          </a:p>
        </p:txBody>
      </p:sp>
      <p:sp>
        <p:nvSpPr>
          <p:cNvPr id="267" name="Google Shape;267;p38"/>
          <p:cNvSpPr txBox="1"/>
          <p:nvPr/>
        </p:nvSpPr>
        <p:spPr>
          <a:xfrm rot="-5400000">
            <a:off x="10013198" y="5035493"/>
            <a:ext cx="2768708"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Служба</a:t>
            </a:r>
            <a:endParaRPr/>
          </a:p>
          <a:p>
            <a:pPr marL="0" marR="0" lvl="0" indent="0" algn="r" rtl="0">
              <a:lnSpc>
                <a:spcPct val="100000"/>
              </a:lnSpc>
              <a:spcBef>
                <a:spcPts val="0"/>
              </a:spcBef>
              <a:spcAft>
                <a:spcPts val="0"/>
              </a:spcAft>
              <a:buNone/>
            </a:pPr>
            <a:r>
              <a:rPr lang="uk-UA" sz="1800" b="0" i="0" u="none" strike="noStrike" cap="none">
                <a:solidFill>
                  <a:srgbClr val="182947"/>
                </a:solidFill>
                <a:latin typeface="Montserrat SemiBold"/>
                <a:ea typeface="Montserrat SemiBold"/>
                <a:cs typeface="Montserrat SemiBold"/>
                <a:sym typeface="Montserrat SemiBold"/>
              </a:rPr>
              <a:t> соціального захисту</a:t>
            </a:r>
            <a:endParaRPr/>
          </a:p>
        </p:txBody>
      </p:sp>
      <p:pic>
        <p:nvPicPr>
          <p:cNvPr id="268" name="Google Shape;268;p38"/>
          <p:cNvPicPr preferRelativeResize="0"/>
          <p:nvPr/>
        </p:nvPicPr>
        <p:blipFill rotWithShape="1">
          <a:blip r:embed="rId4">
            <a:alphaModFix/>
          </a:blip>
          <a:srcRect/>
          <a:stretch/>
        </p:blipFill>
        <p:spPr>
          <a:xfrm>
            <a:off x="10656886" y="2452882"/>
            <a:ext cx="1590671" cy="1590671"/>
          </a:xfrm>
          <a:prstGeom prst="rect">
            <a:avLst/>
          </a:prstGeom>
          <a:noFill/>
          <a:ln>
            <a:noFill/>
          </a:ln>
        </p:spPr>
      </p:pic>
      <p:pic>
        <p:nvPicPr>
          <p:cNvPr id="269" name="Google Shape;269;p38"/>
          <p:cNvPicPr preferRelativeResize="0"/>
          <p:nvPr/>
        </p:nvPicPr>
        <p:blipFill rotWithShape="1">
          <a:blip r:embed="rId5">
            <a:alphaModFix/>
          </a:blip>
          <a:srcRect/>
          <a:stretch/>
        </p:blipFill>
        <p:spPr>
          <a:xfrm>
            <a:off x="9349868" y="2453236"/>
            <a:ext cx="1575744" cy="1575744"/>
          </a:xfrm>
          <a:prstGeom prst="rect">
            <a:avLst/>
          </a:prstGeom>
          <a:noFill/>
          <a:ln>
            <a:noFill/>
          </a:ln>
        </p:spPr>
      </p:pic>
      <p:pic>
        <p:nvPicPr>
          <p:cNvPr id="270" name="Google Shape;270;p38"/>
          <p:cNvPicPr preferRelativeResize="0"/>
          <p:nvPr/>
        </p:nvPicPr>
        <p:blipFill rotWithShape="1">
          <a:blip r:embed="rId6">
            <a:alphaModFix/>
          </a:blip>
          <a:srcRect/>
          <a:stretch/>
        </p:blipFill>
        <p:spPr>
          <a:xfrm>
            <a:off x="7965469" y="2453761"/>
            <a:ext cx="1596850" cy="1596850"/>
          </a:xfrm>
          <a:prstGeom prst="rect">
            <a:avLst/>
          </a:prstGeom>
          <a:noFill/>
          <a:ln>
            <a:noFill/>
          </a:ln>
        </p:spPr>
      </p:pic>
      <p:pic>
        <p:nvPicPr>
          <p:cNvPr id="271" name="Google Shape;271;p38"/>
          <p:cNvPicPr preferRelativeResize="0"/>
          <p:nvPr/>
        </p:nvPicPr>
        <p:blipFill rotWithShape="1">
          <a:blip r:embed="rId7">
            <a:alphaModFix/>
          </a:blip>
          <a:srcRect/>
          <a:stretch/>
        </p:blipFill>
        <p:spPr>
          <a:xfrm>
            <a:off x="6591546" y="2452882"/>
            <a:ext cx="1588287" cy="1588287"/>
          </a:xfrm>
          <a:prstGeom prst="rect">
            <a:avLst/>
          </a:prstGeom>
          <a:noFill/>
          <a:ln>
            <a:noFill/>
          </a:ln>
        </p:spPr>
      </p:pic>
      <p:pic>
        <p:nvPicPr>
          <p:cNvPr id="272" name="Google Shape;272;p38"/>
          <p:cNvPicPr preferRelativeResize="0"/>
          <p:nvPr/>
        </p:nvPicPr>
        <p:blipFill rotWithShape="1">
          <a:blip r:embed="rId8">
            <a:alphaModFix/>
          </a:blip>
          <a:srcRect/>
          <a:stretch/>
        </p:blipFill>
        <p:spPr>
          <a:xfrm>
            <a:off x="5245706" y="2461052"/>
            <a:ext cx="1560112" cy="1560112"/>
          </a:xfrm>
          <a:prstGeom prst="rect">
            <a:avLst/>
          </a:prstGeom>
          <a:noFill/>
          <a:ln>
            <a:noFill/>
          </a:ln>
        </p:spPr>
      </p:pic>
      <p:pic>
        <p:nvPicPr>
          <p:cNvPr id="273" name="Google Shape;273;p38"/>
          <p:cNvPicPr preferRelativeResize="0"/>
          <p:nvPr/>
        </p:nvPicPr>
        <p:blipFill rotWithShape="1">
          <a:blip r:embed="rId9">
            <a:alphaModFix/>
          </a:blip>
          <a:srcRect/>
          <a:stretch/>
        </p:blipFill>
        <p:spPr>
          <a:xfrm>
            <a:off x="3897342" y="2461052"/>
            <a:ext cx="1560112" cy="1560112"/>
          </a:xfrm>
          <a:prstGeom prst="rect">
            <a:avLst/>
          </a:prstGeom>
          <a:noFill/>
          <a:ln>
            <a:noFill/>
          </a:ln>
        </p:spPr>
      </p:pic>
      <p:pic>
        <p:nvPicPr>
          <p:cNvPr id="274" name="Google Shape;274;p38"/>
          <p:cNvPicPr preferRelativeResize="0"/>
          <p:nvPr/>
        </p:nvPicPr>
        <p:blipFill rotWithShape="1">
          <a:blip r:embed="rId10">
            <a:alphaModFix/>
          </a:blip>
          <a:srcRect/>
          <a:stretch/>
        </p:blipFill>
        <p:spPr>
          <a:xfrm>
            <a:off x="2608510" y="2452882"/>
            <a:ext cx="1560112" cy="1560112"/>
          </a:xfrm>
          <a:prstGeom prst="rect">
            <a:avLst/>
          </a:prstGeom>
          <a:noFill/>
          <a:ln>
            <a:noFill/>
          </a:ln>
        </p:spPr>
      </p:pic>
      <p:pic>
        <p:nvPicPr>
          <p:cNvPr id="275" name="Google Shape;275;p38"/>
          <p:cNvPicPr preferRelativeResize="0"/>
          <p:nvPr/>
        </p:nvPicPr>
        <p:blipFill rotWithShape="1">
          <a:blip r:embed="rId11">
            <a:alphaModFix/>
          </a:blip>
          <a:srcRect/>
          <a:stretch/>
        </p:blipFill>
        <p:spPr>
          <a:xfrm>
            <a:off x="1326184" y="2437164"/>
            <a:ext cx="1584000" cy="1584000"/>
          </a:xfrm>
          <a:prstGeom prst="rect">
            <a:avLst/>
          </a:prstGeom>
          <a:noFill/>
          <a:ln>
            <a:noFill/>
          </a:ln>
        </p:spPr>
      </p:pic>
      <p:pic>
        <p:nvPicPr>
          <p:cNvPr id="276" name="Google Shape;276;p38"/>
          <p:cNvPicPr preferRelativeResize="0"/>
          <p:nvPr/>
        </p:nvPicPr>
        <p:blipFill rotWithShape="1">
          <a:blip r:embed="rId12">
            <a:alphaModFix/>
          </a:blip>
          <a:srcRect/>
          <a:stretch/>
        </p:blipFill>
        <p:spPr>
          <a:xfrm>
            <a:off x="35066" y="2437164"/>
            <a:ext cx="1584000" cy="1584000"/>
          </a:xfrm>
          <a:prstGeom prst="rect">
            <a:avLst/>
          </a:prstGeom>
          <a:noFill/>
          <a:ln>
            <a:noFill/>
          </a:ln>
        </p:spPr>
      </p:pic>
    </p:spTree>
  </p:cSld>
  <p:clrMapOvr>
    <a:masterClrMapping/>
  </p:clrMapOvr>
</p:sld>
</file>

<file path=ppt/theme/theme1.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TotalTime>
  <Words>805</Words>
  <Application>Microsoft Office PowerPoint</Application>
  <PresentationFormat>Широкоэкранный</PresentationFormat>
  <Paragraphs>208</Paragraphs>
  <Slides>18</Slides>
  <Notes>18</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18</vt:i4>
      </vt:variant>
    </vt:vector>
  </HeadingPairs>
  <TitlesOfParts>
    <vt:vector size="27" baseType="lpstr">
      <vt:lpstr>Calibri</vt:lpstr>
      <vt:lpstr>Montserrat Medium</vt:lpstr>
      <vt:lpstr>Montserrat SemiBold</vt:lpstr>
      <vt:lpstr>Courier New</vt:lpstr>
      <vt:lpstr>Montserrat Light</vt:lpstr>
      <vt:lpstr>Noto Sans Symbols</vt:lpstr>
      <vt:lpstr>Arial</vt:lpstr>
      <vt:lpstr>Proxima Nova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TCPO</dc:creator>
  <cp:lastModifiedBy>Марина Кляпка</cp:lastModifiedBy>
  <cp:revision>37</cp:revision>
  <dcterms:created xsi:type="dcterms:W3CDTF">2020-12-03T09:33:15Z</dcterms:created>
  <dcterms:modified xsi:type="dcterms:W3CDTF">2025-03-19T12:12:26Z</dcterms:modified>
</cp:coreProperties>
</file>