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1" r:id="rId15"/>
    <p:sldId id="272" r:id="rId16"/>
    <p:sldId id="273" r:id="rId17"/>
    <p:sldId id="274" r:id="rId18"/>
    <p:sldId id="275" r:id="rId19"/>
  </p:sldIdLst>
  <p:sldSz cx="12192000" cy="6858000"/>
  <p:notesSz cx="6858000" cy="9144000"/>
  <p:embeddedFontLst>
    <p:embeddedFont>
      <p:font typeface="Montserrat SemiBold" panose="020B0604020202020204" charset="-52"/>
      <p:regular r:id="rId21"/>
      <p:bold r:id="rId22"/>
      <p:italic r:id="rId23"/>
      <p:boldItalic r:id="rId24"/>
    </p:embeddedFont>
    <p:embeddedFont>
      <p:font typeface="Proxima Nova" panose="020B0604020202020204" charset="0"/>
      <p:regular r:id="rId25"/>
      <p:bold r:id="rId26"/>
      <p:italic r:id="rId27"/>
      <p:boldItalic r:id="rId28"/>
    </p:embeddedFont>
    <p:embeddedFont>
      <p:font typeface="Montserrat Medium" panose="020B0604020202020204" charset="-52"/>
      <p:regular r:id="rId29"/>
      <p:bold r:id="rId30"/>
      <p:italic r:id="rId31"/>
      <p:boldItalic r:id="rId32"/>
    </p:embeddedFont>
    <p:embeddedFont>
      <p:font typeface="Montserrat Light" panose="020B0604020202020204" charset="-52"/>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Z+HWnMaUj8Y5HikfYEH8jvuvH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6147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uk-UA" b="1" u="sng" dirty="0">
                <a:solidFill>
                  <a:srgbClr val="FF0000"/>
                </a:solidFill>
              </a:rPr>
              <a:t>УВАГА! ПЕРЕД РЕДАГУВАННЯМ ПРЕЗЕНТАЦІЇ ОЗНАЙОМТЕСЬ ТА ДОТРИМУЙТЕСЬ ВИМОГ І СТИЛІСТИКИ!</a:t>
            </a:r>
            <a:br>
              <a:rPr lang="uk-UA" b="1" u="sng" dirty="0">
                <a:solidFill>
                  <a:srgbClr val="FF0000"/>
                </a:solidFill>
              </a:rPr>
            </a:br>
            <a:r>
              <a:rPr lang="uk-UA" b="1" u="sng" dirty="0">
                <a:solidFill>
                  <a:srgbClr val="FF0000"/>
                </a:solidFill>
              </a:rPr>
              <a:t/>
            </a:r>
            <a:br>
              <a:rPr lang="uk-UA" b="1" u="sng" dirty="0">
                <a:solidFill>
                  <a:srgbClr val="FF0000"/>
                </a:solidFill>
              </a:rPr>
            </a:br>
            <a:r>
              <a:rPr lang="uk-UA" b="0" u="none" dirty="0">
                <a:solidFill>
                  <a:srgbClr val="FF0000"/>
                </a:solidFill>
              </a:rPr>
              <a:t>1) Встановіть шрифт </a:t>
            </a:r>
            <a:r>
              <a:rPr lang="uk-UA" b="0" i="0" u="none" dirty="0" err="1">
                <a:solidFill>
                  <a:srgbClr val="FF0000"/>
                </a:solidFill>
              </a:rPr>
              <a:t>Proxima</a:t>
            </a:r>
            <a:r>
              <a:rPr lang="uk-UA" b="0" i="0" u="none">
                <a:solidFill>
                  <a:srgbClr val="FF0000"/>
                </a:solidFill>
              </a:rPr>
              <a:t> Nova. Цей шрифт обраний і затверджений як корпоративний. Використовуйте тільки його.</a:t>
            </a:r>
            <a:endParaRPr/>
          </a:p>
          <a:p>
            <a:pPr marL="0" lvl="0" indent="0" algn="l" rtl="0">
              <a:lnSpc>
                <a:spcPct val="100000"/>
              </a:lnSpc>
              <a:spcBef>
                <a:spcPts val="0"/>
              </a:spcBef>
              <a:spcAft>
                <a:spcPts val="0"/>
              </a:spcAft>
              <a:buSzPts val="1400"/>
              <a:buNone/>
            </a:pPr>
            <a:r>
              <a:rPr lang="uk-UA" b="0" i="0" u="none">
                <a:solidFill>
                  <a:srgbClr val="FF0000"/>
                </a:solidFill>
              </a:rPr>
              <a:t>2) Кольори не змінюйте. Презентація виконана в єдиному стилі із використанням фірмових кольорів. </a:t>
            </a:r>
            <a:br>
              <a:rPr lang="uk-UA" b="0" i="0" u="none">
                <a:solidFill>
                  <a:srgbClr val="FF0000"/>
                </a:solidFill>
              </a:rPr>
            </a:br>
            <a:r>
              <a:rPr lang="uk-UA" b="0" i="0" u="none">
                <a:solidFill>
                  <a:srgbClr val="FF0000"/>
                </a:solidFill>
              </a:rPr>
              <a:t>3) Умовне число «100», «1000» змінюєте на значення притаманне саме вашій ОТГ. Розмір встановлений за умовчуванням – його також не змінюємо. Просто у віконці для редагування вводимо необхідне значення.</a:t>
            </a:r>
            <a:endParaRPr/>
          </a:p>
          <a:p>
            <a:pPr marL="0" lvl="0" indent="0" algn="l" rtl="0">
              <a:lnSpc>
                <a:spcPct val="100000"/>
              </a:lnSpc>
              <a:spcBef>
                <a:spcPts val="0"/>
              </a:spcBef>
              <a:spcAft>
                <a:spcPts val="0"/>
              </a:spcAft>
              <a:buSzPts val="1400"/>
              <a:buNone/>
            </a:pPr>
            <a:r>
              <a:rPr lang="uk-UA" b="0" i="0" u="none">
                <a:solidFill>
                  <a:srgbClr val="FF0000"/>
                </a:solidFill>
              </a:rPr>
              <a:t>4) Елементи не переміщуйте. Єдиний випадок коли можна видалити елемент це не відповідність позиції вашій ОТГ. Наприклад, за 2020 рік на території ОТГ не відбулось жодного вбивства, відповідно розкриття немає. Ця позиція не відповідає вашій ОТГ. Отже, видаляєте цю графу. А стовпчик вирівнюєте. Елементи не повинні бути хаотично розкидані по слайду. Нулів «О» чи «-» бути не повинно.</a:t>
            </a:r>
            <a:br>
              <a:rPr lang="uk-UA" b="0" i="0" u="none">
                <a:solidFill>
                  <a:srgbClr val="FF0000"/>
                </a:solidFill>
              </a:rPr>
            </a:br>
            <a:r>
              <a:rPr lang="uk-UA" b="0" i="0" u="none">
                <a:solidFill>
                  <a:srgbClr val="FF0000"/>
                </a:solidFill>
              </a:rPr>
              <a:t>5) Ваша презентація – це лише опорний конспект, це підказка для вас і зручний візуал для слухачів. Просто брати і просто називати цифри з презентації – це не звітування. Основні поняття повинні проговорюватись усно у промові.</a:t>
            </a:r>
            <a:br>
              <a:rPr lang="uk-UA" b="0" i="0" u="none">
                <a:solidFill>
                  <a:srgbClr val="FF0000"/>
                </a:solidFill>
              </a:rPr>
            </a:br>
            <a:r>
              <a:rPr lang="uk-UA" b="0" i="0" u="none">
                <a:solidFill>
                  <a:srgbClr val="FF0000"/>
                </a:solidFill>
              </a:rPr>
              <a:t/>
            </a:r>
            <a:br>
              <a:rPr lang="uk-UA" b="0" i="0" u="none">
                <a:solidFill>
                  <a:srgbClr val="FF0000"/>
                </a:solidFill>
              </a:rPr>
            </a:br>
            <a:r>
              <a:rPr lang="uk-UA" b="0" i="0" u="none">
                <a:solidFill>
                  <a:srgbClr val="FF0000"/>
                </a:solidFill>
              </a:rPr>
              <a:t>За додатковою інформацією чи питаннями щодо оформлення презентації не соромтесь телефонуйте: 067 284 72 00 Ярослава Крамаренко</a:t>
            </a:r>
            <a:endParaRPr/>
          </a:p>
          <a:p>
            <a:pPr marL="0" lvl="0" indent="0" algn="l" rtl="0">
              <a:lnSpc>
                <a:spcPct val="100000"/>
              </a:lnSpc>
              <a:spcBef>
                <a:spcPts val="0"/>
              </a:spcBef>
              <a:spcAft>
                <a:spcPts val="0"/>
              </a:spcAft>
              <a:buSzPts val="1400"/>
              <a:buNone/>
            </a:pPr>
            <a:endParaRPr b="1" i="0" u="sng">
              <a:solidFill>
                <a:srgbClr val="FF0000"/>
              </a:solidFill>
            </a:endParaRPr>
          </a:p>
        </p:txBody>
      </p:sp>
      <p:sp>
        <p:nvSpPr>
          <p:cNvPr id="87" name="Google Shape;8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uk-UA"/>
              <a:t>Значення вказуються за минулий рік та поточний: 2022(кількість правопорушень)/2023(кількість правопорушень), наприклад: умисне вбивство 2/1</a:t>
            </a:r>
            <a:endParaRPr/>
          </a:p>
        </p:txBody>
      </p:sp>
      <p:sp>
        <p:nvSpPr>
          <p:cNvPr id="361" name="Google Shape;3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uk-UA">
                <a:solidFill>
                  <a:srgbClr val="FF0000"/>
                </a:solidFill>
                <a:latin typeface="Montserrat Light"/>
                <a:ea typeface="Montserrat Light"/>
                <a:cs typeface="Montserrat Light"/>
                <a:sym typeface="Montserrat Light"/>
              </a:rPr>
              <a:t>В цьому слайді ви зазначаєте ті види КП, які</a:t>
            </a:r>
            <a:endParaRPr sz="1050">
              <a:latin typeface="Montserrat Light"/>
              <a:ea typeface="Montserrat Light"/>
              <a:cs typeface="Montserrat Light"/>
              <a:sym typeface="Montserrat Light"/>
            </a:endParaRPr>
          </a:p>
          <a:p>
            <a:pPr marL="0" marR="0" lvl="0" indent="0" algn="l" rtl="0">
              <a:lnSpc>
                <a:spcPct val="100000"/>
              </a:lnSpc>
              <a:spcBef>
                <a:spcPts val="0"/>
              </a:spcBef>
              <a:spcAft>
                <a:spcPts val="0"/>
              </a:spcAft>
              <a:buSzPts val="1400"/>
              <a:buNone/>
            </a:pPr>
            <a:r>
              <a:rPr lang="uk-UA">
                <a:solidFill>
                  <a:srgbClr val="FF0000"/>
                </a:solidFill>
                <a:latin typeface="Montserrat Light"/>
                <a:ea typeface="Montserrat Light"/>
                <a:cs typeface="Montserrat Light"/>
                <a:sym typeface="Montserrat Light"/>
              </a:rPr>
              <a:t>стосуються вашої ТГ. Зайві позиції – прибрати,</a:t>
            </a:r>
            <a:endParaRPr sz="1050">
              <a:latin typeface="Montserrat Light"/>
              <a:ea typeface="Montserrat Light"/>
              <a:cs typeface="Montserrat Light"/>
              <a:sym typeface="Montserrat Light"/>
            </a:endParaRPr>
          </a:p>
          <a:p>
            <a:pPr marL="0" marR="0" lvl="0" indent="0" algn="l" rtl="0">
              <a:lnSpc>
                <a:spcPct val="100000"/>
              </a:lnSpc>
              <a:spcBef>
                <a:spcPts val="0"/>
              </a:spcBef>
              <a:spcAft>
                <a:spcPts val="0"/>
              </a:spcAft>
              <a:buSzPts val="1400"/>
              <a:buNone/>
            </a:pPr>
            <a:r>
              <a:rPr lang="uk-UA">
                <a:solidFill>
                  <a:srgbClr val="FF0000"/>
                </a:solidFill>
                <a:latin typeface="Montserrat Light"/>
                <a:ea typeface="Montserrat Light"/>
                <a:cs typeface="Montserrat Light"/>
                <a:sym typeface="Montserrat Light"/>
              </a:rPr>
              <a:t>необхідні – додати.</a:t>
            </a:r>
            <a:endParaRPr/>
          </a:p>
          <a:p>
            <a:pPr marL="0" lvl="0" indent="0" algn="l" rtl="0">
              <a:lnSpc>
                <a:spcPct val="100000"/>
              </a:lnSpc>
              <a:spcBef>
                <a:spcPts val="0"/>
              </a:spcBef>
              <a:spcAft>
                <a:spcPts val="0"/>
              </a:spcAft>
              <a:buSzPts val="1400"/>
              <a:buNone/>
            </a:pPr>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uk-UA"/>
              <a:t>Розглянути матеріалів. Це документи, які прийнятті з ВП + розглянуті самостійно.  </a:t>
            </a:r>
            <a:endParaRPr/>
          </a:p>
          <a:p>
            <a:pPr marL="0" lvl="0" indent="0" algn="l" rtl="0">
              <a:lnSpc>
                <a:spcPct val="100000"/>
              </a:lnSpc>
              <a:spcBef>
                <a:spcPts val="0"/>
              </a:spcBef>
              <a:spcAft>
                <a:spcPts val="0"/>
              </a:spcAft>
              <a:buSzPts val="1400"/>
              <a:buNone/>
            </a:pPr>
            <a:r>
              <a:rPr lang="uk-UA"/>
              <a:t>Значення вказуються за минулий рік та поточний: 2022(кількість викликів)/2023(кількість викликів), 2022(кількість розглянутих матеріалів)/2023(кількість розглянутих матеріалів)</a:t>
            </a:r>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9"/>
        <p:cNvGrpSpPr/>
        <p:nvPr/>
      </p:nvGrpSpPr>
      <p:grpSpPr>
        <a:xfrm>
          <a:off x="0" y="0"/>
          <a:ext cx="0" cy="0"/>
          <a:chOff x="0" y="0"/>
          <a:chExt cx="0" cy="0"/>
        </a:xfrm>
      </p:grpSpPr>
      <p:sp>
        <p:nvSpPr>
          <p:cNvPr id="20" name="Google Shape;20;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jpe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5"/>
          <p:cNvSpPr/>
          <p:nvPr/>
        </p:nvSpPr>
        <p:spPr>
          <a:xfrm>
            <a:off x="1" y="0"/>
            <a:ext cx="12192000" cy="1716833"/>
          </a:xfrm>
          <a:prstGeom prst="rect">
            <a:avLst/>
          </a:prstGeom>
          <a:solidFill>
            <a:srgbClr val="0070C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0" name="Google Shape;90;p35"/>
          <p:cNvSpPr txBox="1"/>
          <p:nvPr/>
        </p:nvSpPr>
        <p:spPr>
          <a:xfrm>
            <a:off x="733340" y="3188100"/>
            <a:ext cx="10920627"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uk-UA" sz="4000" b="1" i="0" u="none" strike="noStrike" cap="none" dirty="0">
                <a:solidFill>
                  <a:schemeClr val="tx1"/>
                </a:solidFill>
                <a:latin typeface="Proxima Nova" panose="020B0604020202020204" charset="0"/>
                <a:ea typeface="Montserrat SemiBold"/>
                <a:cs typeface="Montserrat SemiBold"/>
                <a:sym typeface="Montserrat SemiBold"/>
              </a:rPr>
              <a:t>ЗВІТ</a:t>
            </a:r>
            <a:endParaRPr sz="2000" b="0" i="0" u="none" strike="noStrike" cap="none" dirty="0">
              <a:solidFill>
                <a:schemeClr val="tx1"/>
              </a:solidFill>
              <a:latin typeface="Proxima Nova" panose="020B0604020202020204" charset="0"/>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4000"/>
              <a:buFont typeface="Arial"/>
              <a:buNone/>
            </a:pPr>
            <a:r>
              <a:rPr lang="uk-UA" sz="4000" b="0" i="0" u="none" strike="noStrike" cap="none" dirty="0">
                <a:solidFill>
                  <a:schemeClr val="tx1"/>
                </a:solidFill>
                <a:latin typeface="Proxima Nova" panose="020B0604020202020204" charset="0"/>
                <a:ea typeface="Montserrat SemiBold"/>
                <a:cs typeface="Montserrat SemiBold"/>
                <a:sym typeface="Montserrat SemiBold"/>
              </a:rPr>
              <a:t>за </a:t>
            </a:r>
            <a:r>
              <a:rPr lang="uk-UA" sz="4000" b="0" i="0" u="none" strike="noStrike" cap="none" dirty="0" smtClean="0">
                <a:solidFill>
                  <a:schemeClr val="tx1"/>
                </a:solidFill>
                <a:latin typeface="Proxima Nova" panose="020B0604020202020204" charset="0"/>
                <a:ea typeface="Montserrat SemiBold"/>
                <a:cs typeface="Montserrat SemiBold"/>
                <a:sym typeface="Montserrat SemiBold"/>
              </a:rPr>
              <a:t>2024 </a:t>
            </a:r>
            <a:r>
              <a:rPr lang="uk-UA" sz="4000" b="0" i="0" u="none" strike="noStrike" cap="none" dirty="0">
                <a:solidFill>
                  <a:schemeClr val="tx1"/>
                </a:solidFill>
                <a:latin typeface="Proxima Nova" panose="020B0604020202020204" charset="0"/>
                <a:ea typeface="Montserrat SemiBold"/>
                <a:cs typeface="Montserrat SemiBold"/>
                <a:sym typeface="Montserrat SemiBold"/>
              </a:rPr>
              <a:t>рік</a:t>
            </a:r>
            <a:endParaRPr sz="2000" b="0" i="0" u="none" strike="noStrike" cap="none" dirty="0">
              <a:solidFill>
                <a:schemeClr val="tx1"/>
              </a:solidFill>
              <a:latin typeface="Proxima Nova" panose="020B0604020202020204" charset="0"/>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4000"/>
              <a:buFont typeface="Arial"/>
              <a:buNone/>
            </a:pPr>
            <a:r>
              <a:rPr lang="uk-UA" sz="4000" b="0" i="0" u="none" strike="noStrike" cap="none" dirty="0" smtClean="0">
                <a:solidFill>
                  <a:schemeClr val="tx1"/>
                </a:solidFill>
                <a:latin typeface="Proxima Nova" panose="020B0604020202020204" charset="0"/>
                <a:ea typeface="Montserrat SemiBold"/>
                <a:cs typeface="Montserrat SemiBold"/>
                <a:sym typeface="Montserrat SemiBold"/>
              </a:rPr>
              <a:t>поліцейських офіцерів </a:t>
            </a:r>
            <a:r>
              <a:rPr lang="uk-UA" sz="4000" b="0" i="0" u="none" strike="noStrike" cap="none" dirty="0">
                <a:solidFill>
                  <a:schemeClr val="tx1"/>
                </a:solidFill>
                <a:latin typeface="Proxima Nova" panose="020B0604020202020204" charset="0"/>
                <a:ea typeface="Montserrat SemiBold"/>
                <a:cs typeface="Montserrat SemiBold"/>
                <a:sym typeface="Montserrat SemiBold"/>
              </a:rPr>
              <a:t>громади</a:t>
            </a:r>
            <a:endParaRPr sz="2000" b="0" i="0" u="none" strike="noStrike" cap="none" dirty="0">
              <a:solidFill>
                <a:schemeClr val="tx1"/>
              </a:solidFill>
              <a:latin typeface="Proxima Nova" panose="020B0604020202020204" charset="0"/>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4000"/>
              <a:buFont typeface="Arial"/>
              <a:buNone/>
            </a:pPr>
            <a:r>
              <a:rPr lang="uk-UA" sz="4000" b="0" i="0" u="none" strike="noStrike" cap="none" dirty="0">
                <a:solidFill>
                  <a:schemeClr val="tx1"/>
                </a:solidFill>
                <a:latin typeface="Proxima Nova" panose="020B0604020202020204" charset="0"/>
                <a:ea typeface="Montserrat SemiBold"/>
                <a:cs typeface="Montserrat SemiBold"/>
                <a:sym typeface="Montserrat SemiBold"/>
              </a:rPr>
              <a:t>Боярської громади</a:t>
            </a:r>
            <a:endParaRPr sz="4000" b="0" i="0" u="none" strike="noStrike" cap="none" dirty="0">
              <a:solidFill>
                <a:schemeClr val="tx1"/>
              </a:solidFill>
              <a:latin typeface="Proxima Nova" panose="020B0604020202020204" charset="0"/>
              <a:ea typeface="Montserrat SemiBold"/>
              <a:cs typeface="Montserrat SemiBold"/>
              <a:sym typeface="Montserrat SemiBold"/>
            </a:endParaRPr>
          </a:p>
        </p:txBody>
      </p:sp>
      <p:cxnSp>
        <p:nvCxnSpPr>
          <p:cNvPr id="91" name="Google Shape;91;p35"/>
          <p:cNvCxnSpPr/>
          <p:nvPr/>
        </p:nvCxnSpPr>
        <p:spPr>
          <a:xfrm>
            <a:off x="1" y="1927952"/>
            <a:ext cx="4973215" cy="0"/>
          </a:xfrm>
          <a:prstGeom prst="straightConnector1">
            <a:avLst/>
          </a:prstGeom>
          <a:noFill/>
          <a:ln w="57150" cap="flat" cmpd="sng">
            <a:solidFill>
              <a:schemeClr val="accent4"/>
            </a:solidFill>
            <a:prstDash val="solid"/>
            <a:miter lim="800000"/>
            <a:headEnd type="none" w="sm" len="sm"/>
            <a:tailEnd type="none" w="sm" len="sm"/>
          </a:ln>
        </p:spPr>
      </p:cxnSp>
      <p:cxnSp>
        <p:nvCxnSpPr>
          <p:cNvPr id="92" name="Google Shape;92;p35"/>
          <p:cNvCxnSpPr/>
          <p:nvPr/>
        </p:nvCxnSpPr>
        <p:spPr>
          <a:xfrm>
            <a:off x="6935821" y="1927952"/>
            <a:ext cx="5245245" cy="0"/>
          </a:xfrm>
          <a:prstGeom prst="straightConnector1">
            <a:avLst/>
          </a:prstGeom>
          <a:noFill/>
          <a:ln w="57150" cap="flat" cmpd="sng">
            <a:solidFill>
              <a:schemeClr val="accent4"/>
            </a:solidFill>
            <a:prstDash val="solid"/>
            <a:miter lim="800000"/>
            <a:headEnd type="none" w="sm" len="sm"/>
            <a:tailEnd type="none" w="sm" len="sm"/>
          </a:ln>
        </p:spPr>
      </p:cxnSp>
      <p:pic>
        <p:nvPicPr>
          <p:cNvPr id="93" name="Google Shape;93;p35"/>
          <p:cNvPicPr preferRelativeResize="0"/>
          <p:nvPr/>
        </p:nvPicPr>
        <p:blipFill rotWithShape="1">
          <a:blip r:embed="rId3"/>
          <a:srcRect/>
          <a:stretch/>
        </p:blipFill>
        <p:spPr>
          <a:xfrm>
            <a:off x="3012349" y="354158"/>
            <a:ext cx="5993130" cy="50292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8"/>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282" name="Google Shape;282;p8"/>
          <p:cNvSpPr txBox="1"/>
          <p:nvPr/>
        </p:nvSpPr>
        <p:spPr>
          <a:xfrm>
            <a:off x="260271" y="579421"/>
            <a:ext cx="55114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283" name="Google Shape;283;p8"/>
          <p:cNvSpPr txBox="1"/>
          <p:nvPr/>
        </p:nvSpPr>
        <p:spPr>
          <a:xfrm>
            <a:off x="992042" y="1868585"/>
            <a:ext cx="61724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громадської безпеки</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284" name="Google Shape;284;p8"/>
          <p:cNvCxnSpPr/>
          <p:nvPr/>
        </p:nvCxnSpPr>
        <p:spPr>
          <a:xfrm>
            <a:off x="1044022" y="2452313"/>
            <a:ext cx="5728567" cy="10139"/>
          </a:xfrm>
          <a:prstGeom prst="straightConnector1">
            <a:avLst/>
          </a:prstGeom>
          <a:noFill/>
          <a:ln w="28575" cap="flat" cmpd="sng">
            <a:solidFill>
              <a:schemeClr val="accent4"/>
            </a:solidFill>
            <a:prstDash val="solid"/>
            <a:miter lim="800000"/>
            <a:headEnd type="none" w="sm" len="sm"/>
            <a:tailEnd type="none" w="sm" len="sm"/>
          </a:ln>
        </p:spPr>
      </p:cxnSp>
      <p:sp>
        <p:nvSpPr>
          <p:cNvPr id="285" name="Google Shape;285;p8"/>
          <p:cNvSpPr txBox="1"/>
          <p:nvPr/>
        </p:nvSpPr>
        <p:spPr>
          <a:xfrm>
            <a:off x="400949" y="2629967"/>
            <a:ext cx="9456484"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a:solidFill>
                  <a:srgbClr val="182947"/>
                </a:solidFill>
                <a:latin typeface="Montserrat Medium"/>
                <a:ea typeface="Montserrat Medium"/>
                <a:cs typeface="Montserrat Medium"/>
                <a:sym typeface="Montserrat Medium"/>
              </a:rPr>
              <a:t>СТ. 44 КУпАП </a:t>
            </a:r>
            <a:endParaRPr sz="1400" b="0" i="0" u="none" strike="noStrike" cap="none">
              <a:solidFill>
                <a:srgbClr val="000000"/>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Незаконні виробництво, придбання, зберігання, перевезення, пересилання</a:t>
            </a:r>
            <a:endParaRPr sz="16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наркотичних засобів без мети збуту в невеликих розмірів</a:t>
            </a:r>
            <a:endParaRPr sz="1600" b="0" i="0" u="none" strike="noStrike" cap="none">
              <a:solidFill>
                <a:srgbClr val="182947"/>
              </a:solidFill>
              <a:latin typeface="Montserrat Light"/>
              <a:ea typeface="Montserrat Light"/>
              <a:cs typeface="Montserrat Light"/>
              <a:sym typeface="Montserrat Light"/>
            </a:endParaRPr>
          </a:p>
        </p:txBody>
      </p:sp>
      <p:sp>
        <p:nvSpPr>
          <p:cNvPr id="286" name="Google Shape;286;p8"/>
          <p:cNvSpPr txBox="1"/>
          <p:nvPr/>
        </p:nvSpPr>
        <p:spPr>
          <a:xfrm>
            <a:off x="402929" y="3510170"/>
            <a:ext cx="5226128"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a:solidFill>
                  <a:srgbClr val="182947"/>
                </a:solidFill>
                <a:latin typeface="Montserrat SemiBold"/>
                <a:ea typeface="Montserrat SemiBold"/>
                <a:cs typeface="Montserrat SemiBold"/>
                <a:sym typeface="Montserrat SemiBold"/>
              </a:rPr>
              <a:t>СТ. 51 КУпАП</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Дрібне викрадення чужого майна</a:t>
            </a:r>
            <a:endParaRPr sz="1600" b="0" i="0" u="none" strike="noStrike" cap="none">
              <a:solidFill>
                <a:srgbClr val="182947"/>
              </a:solidFill>
              <a:latin typeface="Montserrat Light"/>
              <a:ea typeface="Montserrat Light"/>
              <a:cs typeface="Montserrat Light"/>
              <a:sym typeface="Montserrat Light"/>
            </a:endParaRPr>
          </a:p>
        </p:txBody>
      </p:sp>
      <p:sp>
        <p:nvSpPr>
          <p:cNvPr id="287" name="Google Shape;287;p8"/>
          <p:cNvSpPr txBox="1"/>
          <p:nvPr/>
        </p:nvSpPr>
        <p:spPr>
          <a:xfrm>
            <a:off x="400948" y="4240236"/>
            <a:ext cx="9838321"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СТ. 152 КУпАП</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Порушення державних стандартів, норм і правил</a:t>
            </a:r>
            <a:r>
              <a:rPr lang="uk-UA" sz="1600" b="0" i="0" u="none" strike="noStrike" cap="none">
                <a:solidFill>
                  <a:srgbClr val="000000"/>
                </a:solidFill>
                <a:latin typeface="Montserrat Light"/>
                <a:ea typeface="Montserrat Light"/>
                <a:cs typeface="Montserrat Light"/>
                <a:sym typeface="Montserrat Light"/>
              </a:rPr>
              <a:t> </a:t>
            </a:r>
            <a:r>
              <a:rPr lang="uk-UA" sz="1600" b="0" i="0" u="none" strike="noStrike" cap="none">
                <a:solidFill>
                  <a:srgbClr val="182947"/>
                </a:solidFill>
                <a:latin typeface="Montserrat Light"/>
                <a:ea typeface="Montserrat Light"/>
                <a:cs typeface="Montserrat Light"/>
                <a:sym typeface="Montserrat Light"/>
              </a:rPr>
              <a:t>у сфері благоустрою населених пунктів</a:t>
            </a:r>
            <a:endParaRPr sz="1600" b="0" i="0" u="none" strike="noStrike" cap="none">
              <a:solidFill>
                <a:srgbClr val="182947"/>
              </a:solidFill>
              <a:latin typeface="Montserrat Light"/>
              <a:ea typeface="Montserrat Light"/>
              <a:cs typeface="Montserrat Light"/>
              <a:sym typeface="Montserrat Light"/>
            </a:endParaRPr>
          </a:p>
        </p:txBody>
      </p:sp>
      <p:pic>
        <p:nvPicPr>
          <p:cNvPr id="288" name="Google Shape;288;p8"/>
          <p:cNvPicPr preferRelativeResize="0"/>
          <p:nvPr/>
        </p:nvPicPr>
        <p:blipFill rotWithShape="1">
          <a:blip r:embed="rId4">
            <a:alphaModFix/>
          </a:blip>
          <a:srcRect/>
          <a:stretch/>
        </p:blipFill>
        <p:spPr>
          <a:xfrm>
            <a:off x="260272" y="1833434"/>
            <a:ext cx="578684" cy="634350"/>
          </a:xfrm>
          <a:prstGeom prst="rect">
            <a:avLst/>
          </a:prstGeom>
          <a:noFill/>
          <a:ln>
            <a:noFill/>
          </a:ln>
        </p:spPr>
      </p:pic>
      <p:sp>
        <p:nvSpPr>
          <p:cNvPr id="289" name="Google Shape;289;p8"/>
          <p:cNvSpPr txBox="1"/>
          <p:nvPr/>
        </p:nvSpPr>
        <p:spPr>
          <a:xfrm>
            <a:off x="10706894" y="279327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7</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290" name="Google Shape;290;p8"/>
          <p:cNvSpPr txBox="1"/>
          <p:nvPr/>
        </p:nvSpPr>
        <p:spPr>
          <a:xfrm>
            <a:off x="10706894" y="3655501"/>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22</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291" name="Google Shape;291;p8"/>
          <p:cNvSpPr txBox="1"/>
          <p:nvPr/>
        </p:nvSpPr>
        <p:spPr>
          <a:xfrm>
            <a:off x="10732447" y="4439454"/>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a:solidFill>
                  <a:srgbClr val="182947"/>
                </a:solidFill>
                <a:latin typeface="Montserrat SemiBold"/>
                <a:ea typeface="Montserrat SemiBold"/>
                <a:cs typeface="Montserrat SemiBold"/>
                <a:sym typeface="Montserrat SemiBold"/>
              </a:rPr>
              <a:t>16</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292" name="Google Shape;292;p8"/>
          <p:cNvSpPr txBox="1"/>
          <p:nvPr/>
        </p:nvSpPr>
        <p:spPr>
          <a:xfrm>
            <a:off x="400948" y="4874218"/>
            <a:ext cx="10109141"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dirty="0">
                <a:solidFill>
                  <a:srgbClr val="182947"/>
                </a:solidFill>
                <a:latin typeface="Montserrat SemiBold"/>
                <a:ea typeface="Montserrat SemiBold"/>
                <a:cs typeface="Montserrat SemiBold"/>
                <a:sym typeface="Montserrat SemiBold"/>
              </a:rPr>
              <a:t>СТ. 156 КУпАП </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Порушення правил торгівлі пивом, алкогольними,</a:t>
            </a:r>
            <a:r>
              <a:rPr lang="uk-UA" sz="1600" b="0" i="0" u="none" strike="noStrike" cap="none" dirty="0">
                <a:solidFill>
                  <a:srgbClr val="000000"/>
                </a:solidFill>
                <a:latin typeface="Montserrat Light"/>
                <a:ea typeface="Montserrat Light"/>
                <a:cs typeface="Montserrat Light"/>
                <a:sym typeface="Montserrat Light"/>
              </a:rPr>
              <a:t> </a:t>
            </a:r>
            <a:r>
              <a:rPr lang="uk-UA" sz="1600" b="0" i="0" u="none" strike="noStrike" cap="none" dirty="0">
                <a:solidFill>
                  <a:srgbClr val="182947"/>
                </a:solidFill>
                <a:latin typeface="Montserrat Light"/>
                <a:ea typeface="Montserrat Light"/>
                <a:cs typeface="Montserrat Light"/>
                <a:sym typeface="Montserrat Light"/>
              </a:rPr>
              <a:t>слабоалкогольними напоями і тютюновими виробами</a:t>
            </a:r>
            <a:endParaRPr sz="1600" b="0" i="0" u="none" strike="noStrike" cap="none" dirty="0">
              <a:solidFill>
                <a:srgbClr val="182947"/>
              </a:solidFill>
              <a:latin typeface="Montserrat Light"/>
              <a:ea typeface="Montserrat Light"/>
              <a:cs typeface="Montserrat Light"/>
              <a:sym typeface="Montserrat Light"/>
            </a:endParaRPr>
          </a:p>
        </p:txBody>
      </p:sp>
      <p:sp>
        <p:nvSpPr>
          <p:cNvPr id="293" name="Google Shape;293;p8"/>
          <p:cNvSpPr txBox="1"/>
          <p:nvPr/>
        </p:nvSpPr>
        <p:spPr>
          <a:xfrm>
            <a:off x="10706894" y="5150952"/>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b="0" i="0" u="none" strike="noStrike" cap="none" dirty="0" smtClean="0">
                <a:solidFill>
                  <a:srgbClr val="182947"/>
                </a:solidFill>
                <a:latin typeface="Montserrat SemiBold"/>
                <a:ea typeface="Montserrat SemiBold"/>
                <a:cs typeface="Montserrat SemiBold"/>
                <a:sym typeface="Montserrat SemiBold"/>
              </a:rPr>
              <a:t>2</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6" name="TextBox 15">
            <a:extLst>
              <a:ext uri="{FF2B5EF4-FFF2-40B4-BE49-F238E27FC236}">
                <a16:creationId xmlns:a16="http://schemas.microsoft.com/office/drawing/2014/main" id="{5466D3DB-B9CF-4A6B-88F3-55FB85FBE66D}"/>
              </a:ext>
            </a:extLst>
          </p:cNvPr>
          <p:cNvSpPr txBox="1"/>
          <p:nvPr/>
        </p:nvSpPr>
        <p:spPr>
          <a:xfrm>
            <a:off x="400948" y="5858760"/>
            <a:ext cx="9838320" cy="83099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ru-RU" sz="1600" b="1" i="0" u="none" strike="noStrike" cap="none" dirty="0">
                <a:solidFill>
                  <a:srgbClr val="182947"/>
                </a:solidFill>
                <a:latin typeface="Montserrat SemiBold"/>
                <a:ea typeface="Montserrat SemiBold"/>
                <a:cs typeface="Montserrat SemiBold"/>
                <a:sym typeface="Montserrat SemiBold"/>
              </a:rPr>
              <a:t>СТ. 173-2 </a:t>
            </a:r>
            <a:r>
              <a:rPr lang="ru-RU" sz="1600" b="1" i="0" u="none" strike="noStrike" cap="none" dirty="0" err="1">
                <a:solidFill>
                  <a:srgbClr val="182947"/>
                </a:solidFill>
                <a:latin typeface="Montserrat SemiBold"/>
                <a:ea typeface="Montserrat SemiBold"/>
                <a:cs typeface="Montserrat SemiBold"/>
                <a:sym typeface="Montserrat SemiBold"/>
              </a:rPr>
              <a:t>КУпАП</a:t>
            </a:r>
            <a:r>
              <a:rPr lang="ru-RU" sz="1600" b="1" i="0" u="none" strike="noStrike" cap="none" dirty="0">
                <a:solidFill>
                  <a:srgbClr val="182947"/>
                </a:solidFill>
                <a:latin typeface="Montserrat SemiBold"/>
                <a:ea typeface="Montserrat SemiBold"/>
                <a:cs typeface="Montserrat SemiBold"/>
                <a:sym typeface="Montserrat SemiBold"/>
              </a:rPr>
              <a:t> </a:t>
            </a:r>
            <a:endParaRPr lang="ru-RU" sz="12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ru-RU" sz="1600" dirty="0" err="1">
                <a:solidFill>
                  <a:srgbClr val="182947"/>
                </a:solidFill>
                <a:latin typeface="Montserrat Light"/>
              </a:rPr>
              <a:t>Вчинення</a:t>
            </a:r>
            <a:r>
              <a:rPr lang="ru-RU" sz="1600" dirty="0">
                <a:solidFill>
                  <a:srgbClr val="182947"/>
                </a:solidFill>
                <a:latin typeface="Montserrat Light"/>
              </a:rPr>
              <a:t> </a:t>
            </a:r>
            <a:r>
              <a:rPr lang="ru-RU" sz="1600" dirty="0" err="1">
                <a:solidFill>
                  <a:srgbClr val="182947"/>
                </a:solidFill>
                <a:latin typeface="Montserrat Light"/>
              </a:rPr>
              <a:t>домашнього</a:t>
            </a:r>
            <a:r>
              <a:rPr lang="ru-RU" sz="1600" dirty="0">
                <a:solidFill>
                  <a:srgbClr val="182947"/>
                </a:solidFill>
                <a:latin typeface="Montserrat Light"/>
              </a:rPr>
              <a:t> </a:t>
            </a:r>
            <a:r>
              <a:rPr lang="ru-RU" sz="1600" dirty="0" err="1">
                <a:solidFill>
                  <a:srgbClr val="182947"/>
                </a:solidFill>
                <a:latin typeface="Montserrat Light"/>
              </a:rPr>
              <a:t>насильства</a:t>
            </a:r>
            <a:r>
              <a:rPr lang="ru-RU" sz="1600" dirty="0">
                <a:solidFill>
                  <a:srgbClr val="182947"/>
                </a:solidFill>
                <a:latin typeface="Montserrat Light"/>
              </a:rPr>
              <a:t>, </a:t>
            </a:r>
            <a:r>
              <a:rPr lang="ru-RU" sz="1600" dirty="0" err="1">
                <a:solidFill>
                  <a:srgbClr val="182947"/>
                </a:solidFill>
                <a:latin typeface="Montserrat Light"/>
              </a:rPr>
              <a:t>насильства</a:t>
            </a:r>
            <a:r>
              <a:rPr lang="ru-RU" sz="1600" dirty="0">
                <a:solidFill>
                  <a:srgbClr val="182947"/>
                </a:solidFill>
                <a:latin typeface="Montserrat Light"/>
              </a:rPr>
              <a:t> за </a:t>
            </a:r>
            <a:r>
              <a:rPr lang="ru-RU" sz="1600" dirty="0" err="1">
                <a:solidFill>
                  <a:srgbClr val="182947"/>
                </a:solidFill>
                <a:latin typeface="Montserrat Light"/>
              </a:rPr>
              <a:t>ознакою</a:t>
            </a:r>
            <a:r>
              <a:rPr lang="ru-RU" sz="1600" dirty="0">
                <a:solidFill>
                  <a:srgbClr val="182947"/>
                </a:solidFill>
                <a:latin typeface="Montserrat Light"/>
              </a:rPr>
              <a:t> </a:t>
            </a:r>
            <a:r>
              <a:rPr lang="ru-RU" sz="1600" dirty="0" err="1">
                <a:solidFill>
                  <a:srgbClr val="182947"/>
                </a:solidFill>
                <a:latin typeface="Montserrat Light"/>
              </a:rPr>
              <a:t>статі</a:t>
            </a:r>
            <a:r>
              <a:rPr lang="ru-RU" sz="1600" dirty="0">
                <a:solidFill>
                  <a:srgbClr val="182947"/>
                </a:solidFill>
                <a:latin typeface="Montserrat Light"/>
              </a:rPr>
              <a:t>, </a:t>
            </a:r>
            <a:r>
              <a:rPr lang="ru-RU" sz="1600" dirty="0" err="1">
                <a:solidFill>
                  <a:srgbClr val="182947"/>
                </a:solidFill>
                <a:latin typeface="Montserrat Light"/>
              </a:rPr>
              <a:t>невиконання</a:t>
            </a:r>
            <a:r>
              <a:rPr lang="ru-RU" sz="1600" dirty="0">
                <a:solidFill>
                  <a:srgbClr val="182947"/>
                </a:solidFill>
                <a:latin typeface="Montserrat Light"/>
              </a:rPr>
              <a:t> </a:t>
            </a:r>
            <a:r>
              <a:rPr lang="ru-RU" sz="1600" dirty="0" err="1">
                <a:solidFill>
                  <a:srgbClr val="182947"/>
                </a:solidFill>
                <a:latin typeface="Montserrat Light"/>
              </a:rPr>
              <a:t>термінового</a:t>
            </a:r>
            <a:r>
              <a:rPr lang="ru-RU" sz="1600" dirty="0">
                <a:solidFill>
                  <a:srgbClr val="182947"/>
                </a:solidFill>
                <a:latin typeface="Montserrat Light"/>
              </a:rPr>
              <a:t> </a:t>
            </a:r>
            <a:r>
              <a:rPr lang="ru-RU" sz="1600" dirty="0" err="1">
                <a:solidFill>
                  <a:srgbClr val="182947"/>
                </a:solidFill>
                <a:latin typeface="Montserrat Light"/>
              </a:rPr>
              <a:t>заборонного</a:t>
            </a:r>
            <a:r>
              <a:rPr lang="ru-RU" sz="1600" dirty="0">
                <a:solidFill>
                  <a:srgbClr val="182947"/>
                </a:solidFill>
                <a:latin typeface="Montserrat Light"/>
              </a:rPr>
              <a:t> </a:t>
            </a:r>
            <a:r>
              <a:rPr lang="ru-RU" sz="1600" dirty="0" err="1">
                <a:solidFill>
                  <a:srgbClr val="182947"/>
                </a:solidFill>
                <a:latin typeface="Montserrat Light"/>
              </a:rPr>
              <a:t>припису</a:t>
            </a:r>
            <a:r>
              <a:rPr lang="ru-RU" sz="1600" dirty="0">
                <a:solidFill>
                  <a:srgbClr val="182947"/>
                </a:solidFill>
                <a:latin typeface="Montserrat Light"/>
              </a:rPr>
              <a:t> </a:t>
            </a:r>
            <a:r>
              <a:rPr lang="ru-RU" sz="1600" dirty="0" err="1">
                <a:solidFill>
                  <a:srgbClr val="182947"/>
                </a:solidFill>
                <a:latin typeface="Montserrat Light"/>
              </a:rPr>
              <a:t>або</a:t>
            </a:r>
            <a:r>
              <a:rPr lang="ru-RU" sz="1600" dirty="0">
                <a:solidFill>
                  <a:srgbClr val="182947"/>
                </a:solidFill>
                <a:latin typeface="Montserrat Light"/>
              </a:rPr>
              <a:t> </a:t>
            </a:r>
            <a:r>
              <a:rPr lang="ru-RU" sz="1600" dirty="0" err="1">
                <a:solidFill>
                  <a:srgbClr val="182947"/>
                </a:solidFill>
                <a:latin typeface="Montserrat Light"/>
              </a:rPr>
              <a:t>неповідомлення</a:t>
            </a:r>
            <a:r>
              <a:rPr lang="ru-RU" sz="1600" dirty="0">
                <a:solidFill>
                  <a:srgbClr val="182947"/>
                </a:solidFill>
                <a:latin typeface="Montserrat Light"/>
              </a:rPr>
              <a:t> про </a:t>
            </a:r>
            <a:r>
              <a:rPr lang="ru-RU" sz="1600" dirty="0" err="1">
                <a:solidFill>
                  <a:srgbClr val="182947"/>
                </a:solidFill>
                <a:latin typeface="Montserrat Light"/>
              </a:rPr>
              <a:t>місце</a:t>
            </a:r>
            <a:r>
              <a:rPr lang="ru-RU" sz="1600" dirty="0">
                <a:solidFill>
                  <a:srgbClr val="182947"/>
                </a:solidFill>
                <a:latin typeface="Montserrat Light"/>
              </a:rPr>
              <a:t> </a:t>
            </a:r>
            <a:r>
              <a:rPr lang="ru-RU" sz="1600" dirty="0" err="1">
                <a:solidFill>
                  <a:srgbClr val="182947"/>
                </a:solidFill>
                <a:latin typeface="Montserrat Light"/>
              </a:rPr>
              <a:t>свого</a:t>
            </a:r>
            <a:r>
              <a:rPr lang="ru-RU" sz="1600" dirty="0">
                <a:solidFill>
                  <a:srgbClr val="182947"/>
                </a:solidFill>
                <a:latin typeface="Montserrat Light"/>
              </a:rPr>
              <a:t> </a:t>
            </a:r>
            <a:r>
              <a:rPr lang="ru-RU" sz="1600" dirty="0" err="1">
                <a:solidFill>
                  <a:srgbClr val="182947"/>
                </a:solidFill>
                <a:latin typeface="Montserrat Light"/>
              </a:rPr>
              <a:t>тимчасового</a:t>
            </a:r>
            <a:r>
              <a:rPr lang="ru-RU" sz="1600" dirty="0">
                <a:solidFill>
                  <a:srgbClr val="182947"/>
                </a:solidFill>
                <a:latin typeface="Montserrat Light"/>
              </a:rPr>
              <a:t> </a:t>
            </a:r>
            <a:r>
              <a:rPr lang="ru-RU" sz="1600" dirty="0" err="1">
                <a:solidFill>
                  <a:srgbClr val="182947"/>
                </a:solidFill>
                <a:latin typeface="Montserrat Light"/>
              </a:rPr>
              <a:t>перебування</a:t>
            </a:r>
            <a:endParaRPr lang="ru-RU" sz="1600" dirty="0">
              <a:solidFill>
                <a:srgbClr val="182947"/>
              </a:solidFill>
              <a:latin typeface="Montserrat Light"/>
              <a:sym typeface="Montserrat Light"/>
            </a:endParaRPr>
          </a:p>
        </p:txBody>
      </p:sp>
      <p:sp>
        <p:nvSpPr>
          <p:cNvPr id="17" name="Google Shape;293;p8">
            <a:extLst>
              <a:ext uri="{FF2B5EF4-FFF2-40B4-BE49-F238E27FC236}">
                <a16:creationId xmlns:a16="http://schemas.microsoft.com/office/drawing/2014/main" id="{4A7014DE-DB73-4D2C-A36D-E77DD2A3EAA0}"/>
              </a:ext>
            </a:extLst>
          </p:cNvPr>
          <p:cNvSpPr txBox="1"/>
          <p:nvPr/>
        </p:nvSpPr>
        <p:spPr>
          <a:xfrm>
            <a:off x="10706893" y="6042666"/>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b="0" i="0" u="none" strike="noStrike" cap="none" dirty="0" smtClean="0">
                <a:solidFill>
                  <a:srgbClr val="182947"/>
                </a:solidFill>
                <a:latin typeface="Montserrat SemiBold"/>
                <a:ea typeface="Montserrat SemiBold"/>
                <a:cs typeface="Montserrat SemiBold"/>
                <a:sym typeface="Montserrat SemiBold"/>
              </a:rPr>
              <a:t>49</a:t>
            </a:r>
            <a:endParaRPr sz="3200" b="0" i="0" u="none" strike="noStrike" cap="none" dirty="0">
              <a:solidFill>
                <a:srgbClr val="182947"/>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9"/>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299" name="Google Shape;299;p9"/>
          <p:cNvSpPr txBox="1"/>
          <p:nvPr/>
        </p:nvSpPr>
        <p:spPr>
          <a:xfrm>
            <a:off x="260272" y="579421"/>
            <a:ext cx="48397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Proxima Nova"/>
                <a:ea typeface="Proxima Nova"/>
                <a:cs typeface="Proxima Nova"/>
                <a:sym typeface="Proxima Nova"/>
              </a:rPr>
              <a:t>ПРОФІЛАКТИЧНА РОБОТА</a:t>
            </a:r>
            <a:endParaRPr sz="2800" b="0" i="0" u="none" strike="noStrike" cap="none">
              <a:solidFill>
                <a:schemeClr val="lt1"/>
              </a:solidFill>
              <a:latin typeface="Proxima Nova"/>
              <a:ea typeface="Proxima Nova"/>
              <a:cs typeface="Proxima Nova"/>
              <a:sym typeface="Proxima Nova"/>
            </a:endParaRPr>
          </a:p>
        </p:txBody>
      </p:sp>
      <p:sp>
        <p:nvSpPr>
          <p:cNvPr id="300" name="Google Shape;300;p9"/>
          <p:cNvSpPr txBox="1"/>
          <p:nvPr/>
        </p:nvSpPr>
        <p:spPr>
          <a:xfrm>
            <a:off x="913415" y="1807024"/>
            <a:ext cx="64017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громадської безпеки</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301" name="Google Shape;301;p9"/>
          <p:cNvCxnSpPr/>
          <p:nvPr/>
        </p:nvCxnSpPr>
        <p:spPr>
          <a:xfrm rot="10800000" flipH="1">
            <a:off x="913415" y="2393430"/>
            <a:ext cx="5677260" cy="468"/>
          </a:xfrm>
          <a:prstGeom prst="straightConnector1">
            <a:avLst/>
          </a:prstGeom>
          <a:noFill/>
          <a:ln w="28575" cap="flat" cmpd="sng">
            <a:solidFill>
              <a:schemeClr val="accent4"/>
            </a:solidFill>
            <a:prstDash val="solid"/>
            <a:miter lim="800000"/>
            <a:headEnd type="none" w="sm" len="sm"/>
            <a:tailEnd type="none" w="sm" len="sm"/>
          </a:ln>
        </p:spPr>
      </p:cxnSp>
      <p:sp>
        <p:nvSpPr>
          <p:cNvPr id="302" name="Google Shape;302;p9"/>
          <p:cNvSpPr txBox="1"/>
          <p:nvPr/>
        </p:nvSpPr>
        <p:spPr>
          <a:xfrm>
            <a:off x="401976" y="2722206"/>
            <a:ext cx="3205381"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173 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Дрібне хуліганство</a:t>
            </a:r>
            <a:endParaRPr sz="1600" b="0" i="0" u="none" strike="noStrike" cap="none" dirty="0">
              <a:solidFill>
                <a:srgbClr val="000000"/>
              </a:solidFill>
              <a:latin typeface="Montserrat Light"/>
              <a:ea typeface="Montserrat Light"/>
              <a:cs typeface="Montserrat Light"/>
              <a:sym typeface="Montserrat Light"/>
            </a:endParaRPr>
          </a:p>
        </p:txBody>
      </p:sp>
      <p:sp>
        <p:nvSpPr>
          <p:cNvPr id="303" name="Google Shape;303;p9"/>
          <p:cNvSpPr txBox="1"/>
          <p:nvPr/>
        </p:nvSpPr>
        <p:spPr>
          <a:xfrm>
            <a:off x="401974" y="3307850"/>
            <a:ext cx="890280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a:t>
            </a:r>
            <a:r>
              <a:rPr lang="uk-UA" sz="1800" b="0" i="0" u="none" strike="noStrike" cap="none" dirty="0" smtClean="0">
                <a:solidFill>
                  <a:srgbClr val="182947"/>
                </a:solidFill>
                <a:latin typeface="Montserrat SemiBold"/>
                <a:ea typeface="Montserrat SemiBold"/>
                <a:cs typeface="Montserrat SemiBold"/>
                <a:sym typeface="Montserrat SemiBold"/>
              </a:rPr>
              <a:t>154 </a:t>
            </a:r>
            <a:r>
              <a:rPr lang="uk-UA" sz="1800" b="0" i="0" u="none" strike="noStrike" cap="none" dirty="0">
                <a:solidFill>
                  <a:srgbClr val="182947"/>
                </a:solidFill>
                <a:latin typeface="Montserrat SemiBold"/>
                <a:ea typeface="Montserrat SemiBold"/>
                <a:cs typeface="Montserrat SemiBold"/>
                <a:sym typeface="Montserrat SemiBold"/>
              </a:rPr>
              <a:t>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smtClean="0">
                <a:solidFill>
                  <a:srgbClr val="182947"/>
                </a:solidFill>
                <a:latin typeface="Montserrat Light"/>
                <a:ea typeface="Montserrat Light"/>
                <a:cs typeface="Montserrat Light"/>
                <a:sym typeface="Montserrat Light"/>
              </a:rPr>
              <a:t>Порушення правил утримання собак та котів</a:t>
            </a:r>
            <a:endParaRPr sz="1600" b="0" i="0" u="none" strike="noStrike" cap="none" dirty="0">
              <a:solidFill>
                <a:srgbClr val="182947"/>
              </a:solidFill>
              <a:latin typeface="Montserrat Light"/>
              <a:ea typeface="Montserrat Light"/>
              <a:cs typeface="Montserrat Light"/>
              <a:sym typeface="Montserrat Light"/>
            </a:endParaRPr>
          </a:p>
        </p:txBody>
      </p:sp>
      <p:pic>
        <p:nvPicPr>
          <p:cNvPr id="304" name="Google Shape;304;p9"/>
          <p:cNvPicPr preferRelativeResize="0"/>
          <p:nvPr/>
        </p:nvPicPr>
        <p:blipFill rotWithShape="1">
          <a:blip r:embed="rId4">
            <a:alphaModFix/>
          </a:blip>
          <a:srcRect/>
          <a:stretch/>
        </p:blipFill>
        <p:spPr>
          <a:xfrm>
            <a:off x="260272" y="1833434"/>
            <a:ext cx="578684" cy="634350"/>
          </a:xfrm>
          <a:prstGeom prst="rect">
            <a:avLst/>
          </a:prstGeom>
          <a:noFill/>
          <a:ln>
            <a:noFill/>
          </a:ln>
        </p:spPr>
      </p:pic>
      <p:sp>
        <p:nvSpPr>
          <p:cNvPr id="305" name="Google Shape;305;p9"/>
          <p:cNvSpPr txBox="1"/>
          <p:nvPr/>
        </p:nvSpPr>
        <p:spPr>
          <a:xfrm>
            <a:off x="10682205" y="281293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19</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306" name="Google Shape;306;p9"/>
          <p:cNvSpPr txBox="1"/>
          <p:nvPr/>
        </p:nvSpPr>
        <p:spPr>
          <a:xfrm>
            <a:off x="10682205" y="471744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182947"/>
              </a:solidFill>
              <a:latin typeface="Montserrat SemiBold"/>
              <a:ea typeface="Montserrat SemiBold"/>
              <a:cs typeface="Montserrat SemiBold"/>
              <a:sym typeface="Montserrat SemiBold"/>
            </a:endParaRPr>
          </a:p>
        </p:txBody>
      </p:sp>
      <p:sp>
        <p:nvSpPr>
          <p:cNvPr id="307" name="Google Shape;307;p9"/>
          <p:cNvSpPr txBox="1"/>
          <p:nvPr/>
        </p:nvSpPr>
        <p:spPr>
          <a:xfrm>
            <a:off x="494390" y="3923363"/>
            <a:ext cx="8551200"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178 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Розпивання пива, алкогольних, слабоалкогольних напоїв у заборонених законом місцях або поява у громадських місцях у п'яному вигляді</a:t>
            </a:r>
            <a:endParaRPr sz="1600" b="0" i="0" u="none" strike="noStrike" cap="none" dirty="0">
              <a:solidFill>
                <a:srgbClr val="182947"/>
              </a:solidFill>
              <a:latin typeface="Montserrat Light"/>
              <a:ea typeface="Montserrat Light"/>
              <a:cs typeface="Montserrat Light"/>
              <a:sym typeface="Montserrat Light"/>
            </a:endParaRPr>
          </a:p>
        </p:txBody>
      </p:sp>
      <p:sp>
        <p:nvSpPr>
          <p:cNvPr id="308" name="Google Shape;308;p9"/>
          <p:cNvSpPr txBox="1"/>
          <p:nvPr/>
        </p:nvSpPr>
        <p:spPr>
          <a:xfrm>
            <a:off x="10682205" y="413244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9</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309" name="Google Shape;309;p9"/>
          <p:cNvSpPr txBox="1"/>
          <p:nvPr/>
        </p:nvSpPr>
        <p:spPr>
          <a:xfrm>
            <a:off x="10682205" y="3377670"/>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12</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4" name="Google Shape;307;p9">
            <a:extLst>
              <a:ext uri="{FF2B5EF4-FFF2-40B4-BE49-F238E27FC236}">
                <a16:creationId xmlns:a16="http://schemas.microsoft.com/office/drawing/2014/main" id="{C483BBE5-44A4-4271-B6F7-9247C19F6F47}"/>
              </a:ext>
            </a:extLst>
          </p:cNvPr>
          <p:cNvSpPr txBox="1"/>
          <p:nvPr/>
        </p:nvSpPr>
        <p:spPr>
          <a:xfrm>
            <a:off x="401974" y="4729193"/>
            <a:ext cx="855120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a:t>
            </a:r>
            <a:r>
              <a:rPr lang="uk-UA" sz="1800" b="0" i="0" u="none" strike="noStrike" cap="none" dirty="0" smtClean="0">
                <a:solidFill>
                  <a:srgbClr val="182947"/>
                </a:solidFill>
                <a:latin typeface="Montserrat SemiBold"/>
                <a:ea typeface="Montserrat SemiBold"/>
                <a:cs typeface="Montserrat SemiBold"/>
                <a:sym typeface="Montserrat SemiBold"/>
              </a:rPr>
              <a:t>187 </a:t>
            </a:r>
            <a:r>
              <a:rPr lang="uk-UA" sz="1800" b="0" i="0" u="none" strike="noStrike" cap="none" dirty="0">
                <a:solidFill>
                  <a:srgbClr val="182947"/>
                </a:solidFill>
                <a:latin typeface="Montserrat SemiBold"/>
                <a:ea typeface="Montserrat SemiBold"/>
                <a:cs typeface="Montserrat SemiBold"/>
                <a:sym typeface="Montserrat SemiBold"/>
              </a:rPr>
              <a:t>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dirty="0">
                <a:solidFill>
                  <a:srgbClr val="182947"/>
                </a:solidFill>
                <a:latin typeface="Montserrat Light"/>
              </a:rPr>
              <a:t>Порушення правил адміністративного нагляду </a:t>
            </a:r>
            <a:endParaRPr sz="1600" dirty="0">
              <a:solidFill>
                <a:srgbClr val="182947"/>
              </a:solidFill>
              <a:latin typeface="Montserrat Light"/>
              <a:sym typeface="Montserrat Light"/>
            </a:endParaRPr>
          </a:p>
        </p:txBody>
      </p:sp>
      <p:sp>
        <p:nvSpPr>
          <p:cNvPr id="15" name="Google Shape;308;p9">
            <a:extLst>
              <a:ext uri="{FF2B5EF4-FFF2-40B4-BE49-F238E27FC236}">
                <a16:creationId xmlns:a16="http://schemas.microsoft.com/office/drawing/2014/main" id="{8DC9188B-0139-486C-93A0-C49C14C30544}"/>
              </a:ext>
            </a:extLst>
          </p:cNvPr>
          <p:cNvSpPr txBox="1"/>
          <p:nvPr/>
        </p:nvSpPr>
        <p:spPr>
          <a:xfrm>
            <a:off x="10682205" y="471744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37</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6" name="Google Shape;307;p9">
            <a:extLst>
              <a:ext uri="{FF2B5EF4-FFF2-40B4-BE49-F238E27FC236}">
                <a16:creationId xmlns:a16="http://schemas.microsoft.com/office/drawing/2014/main" id="{E964CD7A-3272-4CD7-BC9B-6F5558E8B3AB}"/>
              </a:ext>
            </a:extLst>
          </p:cNvPr>
          <p:cNvSpPr txBox="1"/>
          <p:nvPr/>
        </p:nvSpPr>
        <p:spPr>
          <a:xfrm>
            <a:off x="401974" y="6098925"/>
            <a:ext cx="85512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Інші статті </a:t>
            </a:r>
            <a:endParaRPr sz="1600" dirty="0">
              <a:solidFill>
                <a:srgbClr val="182947"/>
              </a:solidFill>
              <a:latin typeface="Montserrat Light"/>
              <a:sym typeface="Montserrat Light"/>
            </a:endParaRPr>
          </a:p>
        </p:txBody>
      </p:sp>
      <p:sp>
        <p:nvSpPr>
          <p:cNvPr id="17" name="Google Shape;308;p9">
            <a:extLst>
              <a:ext uri="{FF2B5EF4-FFF2-40B4-BE49-F238E27FC236}">
                <a16:creationId xmlns:a16="http://schemas.microsoft.com/office/drawing/2014/main" id="{E5822310-CC23-488B-9603-ACD88DDC8863}"/>
              </a:ext>
            </a:extLst>
          </p:cNvPr>
          <p:cNvSpPr txBox="1"/>
          <p:nvPr/>
        </p:nvSpPr>
        <p:spPr>
          <a:xfrm>
            <a:off x="10682205" y="6054172"/>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76</a:t>
            </a:r>
            <a:endParaRPr sz="3200" b="0" i="0" u="none" strike="noStrike" cap="none" dirty="0">
              <a:solidFill>
                <a:srgbClr val="182947"/>
              </a:solidFill>
              <a:latin typeface="Montserrat SemiBold"/>
              <a:ea typeface="Montserrat SemiBold"/>
              <a:cs typeface="Montserrat SemiBold"/>
              <a:sym typeface="Montserr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1"/>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315" name="Google Shape;315;p11"/>
          <p:cNvSpPr txBox="1"/>
          <p:nvPr/>
        </p:nvSpPr>
        <p:spPr>
          <a:xfrm>
            <a:off x="260271" y="579421"/>
            <a:ext cx="5668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316" name="Google Shape;316;p11"/>
          <p:cNvSpPr txBox="1"/>
          <p:nvPr/>
        </p:nvSpPr>
        <p:spPr>
          <a:xfrm>
            <a:off x="3732133" y="2096552"/>
            <a:ext cx="680261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безпеки дорожнього руху</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317" name="Google Shape;317;p11"/>
          <p:cNvCxnSpPr/>
          <p:nvPr/>
        </p:nvCxnSpPr>
        <p:spPr>
          <a:xfrm>
            <a:off x="3815815" y="2739905"/>
            <a:ext cx="6491236" cy="0"/>
          </a:xfrm>
          <a:prstGeom prst="straightConnector1">
            <a:avLst/>
          </a:prstGeom>
          <a:noFill/>
          <a:ln w="28575" cap="flat" cmpd="sng">
            <a:solidFill>
              <a:schemeClr val="accent4"/>
            </a:solidFill>
            <a:prstDash val="solid"/>
            <a:miter lim="800000"/>
            <a:headEnd type="none" w="sm" len="sm"/>
            <a:tailEnd type="none" w="sm" len="sm"/>
          </a:ln>
        </p:spPr>
      </p:cxnSp>
      <p:sp>
        <p:nvSpPr>
          <p:cNvPr id="318" name="Google Shape;318;p11"/>
          <p:cNvSpPr txBox="1"/>
          <p:nvPr/>
        </p:nvSpPr>
        <p:spPr>
          <a:xfrm>
            <a:off x="260271" y="3016090"/>
            <a:ext cx="94464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a:solidFill>
                  <a:srgbClr val="182947"/>
                </a:solidFill>
                <a:latin typeface="Montserrat SemiBold"/>
                <a:ea typeface="Montserrat SemiBold"/>
                <a:cs typeface="Montserrat SemiBold"/>
                <a:sym typeface="Montserrat SemiBold"/>
              </a:rPr>
              <a:t>СТ. 12</a:t>
            </a:r>
            <a:r>
              <a:rPr lang="uk-UA" sz="1800" b="1">
                <a:solidFill>
                  <a:srgbClr val="182947"/>
                </a:solidFill>
                <a:latin typeface="Montserrat SemiBold"/>
                <a:ea typeface="Montserrat SemiBold"/>
                <a:cs typeface="Montserrat SemiBold"/>
                <a:sym typeface="Montserrat SemiBold"/>
              </a:rPr>
              <a:t>2</a:t>
            </a:r>
            <a:r>
              <a:rPr lang="uk-UA" sz="1800" b="1" i="0" u="none" strike="noStrike" cap="none">
                <a:solidFill>
                  <a:srgbClr val="182947"/>
                </a:solidFill>
                <a:latin typeface="Montserrat SemiBold"/>
                <a:ea typeface="Montserrat SemiBold"/>
                <a:cs typeface="Montserrat SemiBold"/>
                <a:sym typeface="Montserrat SemiBold"/>
              </a:rPr>
              <a:t> КУпАП </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a:solidFill>
                  <a:srgbClr val="182947"/>
                </a:solidFill>
                <a:latin typeface="Montserrat Light"/>
                <a:ea typeface="Montserrat Light"/>
                <a:cs typeface="Montserrat Light"/>
                <a:sym typeface="Montserrat Light"/>
              </a:rPr>
              <a:t>Перевищення встановлених обмежень швидкості руху, проїзд на заборонений сигнал регулюваннядорожнього руху та порушення інших правил дорожнього руху </a:t>
            </a:r>
            <a:endParaRPr sz="1600" b="0" i="0" u="none" strike="noStrike" cap="none">
              <a:solidFill>
                <a:srgbClr val="000000"/>
              </a:solidFill>
              <a:latin typeface="Montserrat Light"/>
              <a:ea typeface="Montserrat Light"/>
              <a:cs typeface="Montserrat Light"/>
              <a:sym typeface="Montserrat Light"/>
            </a:endParaRPr>
          </a:p>
        </p:txBody>
      </p:sp>
      <p:pic>
        <p:nvPicPr>
          <p:cNvPr id="319" name="Google Shape;319;p11"/>
          <p:cNvPicPr preferRelativeResize="0"/>
          <p:nvPr/>
        </p:nvPicPr>
        <p:blipFill rotWithShape="1">
          <a:blip r:embed="rId4">
            <a:alphaModFix/>
          </a:blip>
          <a:srcRect/>
          <a:stretch/>
        </p:blipFill>
        <p:spPr>
          <a:xfrm>
            <a:off x="10492904" y="1938516"/>
            <a:ext cx="870468" cy="889541"/>
          </a:xfrm>
          <a:prstGeom prst="rect">
            <a:avLst/>
          </a:prstGeom>
          <a:noFill/>
          <a:ln>
            <a:noFill/>
          </a:ln>
        </p:spPr>
      </p:pic>
      <p:sp>
        <p:nvSpPr>
          <p:cNvPr id="320" name="Google Shape;320;p11"/>
          <p:cNvSpPr txBox="1"/>
          <p:nvPr/>
        </p:nvSpPr>
        <p:spPr>
          <a:xfrm>
            <a:off x="10593862" y="3269617"/>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5</a:t>
            </a:r>
            <a:endParaRPr sz="3200" b="0" i="0" u="none" strike="noStrike" cap="none" dirty="0">
              <a:solidFill>
                <a:srgbClr val="182947"/>
              </a:solidFill>
              <a:latin typeface="Montserrat SemiBold"/>
              <a:ea typeface="Montserrat SemiBold"/>
              <a:cs typeface="Montserrat SemiBold"/>
              <a:sym typeface="Montserrat SemiBold"/>
            </a:endParaRPr>
          </a:p>
        </p:txBody>
      </p:sp>
      <p:pic>
        <p:nvPicPr>
          <p:cNvPr id="9" name="Picture 2" descr="http://bug.org.ua/wp-content/uploads/2021/03/7776314777_un-agent-de-surveillance-de-la-voie-publique-met-une-contravention-pour-mauvais-stationnement-image-d-illustration.jpg">
            <a:extLst>
              <a:ext uri="{FF2B5EF4-FFF2-40B4-BE49-F238E27FC236}">
                <a16:creationId xmlns:a16="http://schemas.microsoft.com/office/drawing/2014/main" id="{F45A3783-4FA2-4E59-A73E-F3294D52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438" y="4118095"/>
            <a:ext cx="5457613" cy="2489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2"/>
          <p:cNvPicPr preferRelativeResize="0"/>
          <p:nvPr/>
        </p:nvPicPr>
        <p:blipFill rotWithShape="1">
          <a:blip r:embed="rId3">
            <a:alphaModFix/>
          </a:blip>
          <a:srcRect/>
          <a:stretch/>
        </p:blipFill>
        <p:spPr>
          <a:xfrm>
            <a:off x="-37" y="15"/>
            <a:ext cx="12192075" cy="6857960"/>
          </a:xfrm>
          <a:prstGeom prst="rect">
            <a:avLst/>
          </a:prstGeom>
          <a:noFill/>
          <a:ln>
            <a:noFill/>
          </a:ln>
        </p:spPr>
      </p:pic>
      <p:sp>
        <p:nvSpPr>
          <p:cNvPr id="326" name="Google Shape;326;p12"/>
          <p:cNvSpPr/>
          <p:nvPr/>
        </p:nvSpPr>
        <p:spPr>
          <a:xfrm>
            <a:off x="1214419" y="1849431"/>
            <a:ext cx="55977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дозвільної системи</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327" name="Google Shape;327;p12"/>
          <p:cNvCxnSpPr/>
          <p:nvPr/>
        </p:nvCxnSpPr>
        <p:spPr>
          <a:xfrm>
            <a:off x="1308463" y="2451802"/>
            <a:ext cx="5257297" cy="191"/>
          </a:xfrm>
          <a:prstGeom prst="straightConnector1">
            <a:avLst/>
          </a:prstGeom>
          <a:noFill/>
          <a:ln w="28575" cap="flat" cmpd="sng">
            <a:solidFill>
              <a:schemeClr val="accent4"/>
            </a:solidFill>
            <a:prstDash val="solid"/>
            <a:miter lim="800000"/>
            <a:headEnd type="none" w="sm" len="sm"/>
            <a:tailEnd type="none" w="sm" len="sm"/>
          </a:ln>
        </p:spPr>
      </p:cxnSp>
      <p:pic>
        <p:nvPicPr>
          <p:cNvPr id="328" name="Google Shape;328;p12"/>
          <p:cNvPicPr preferRelativeResize="0"/>
          <p:nvPr/>
        </p:nvPicPr>
        <p:blipFill rotWithShape="1">
          <a:blip r:embed="rId4">
            <a:alphaModFix/>
          </a:blip>
          <a:srcRect/>
          <a:stretch/>
        </p:blipFill>
        <p:spPr>
          <a:xfrm>
            <a:off x="279857" y="1849431"/>
            <a:ext cx="824950" cy="851873"/>
          </a:xfrm>
          <a:prstGeom prst="rect">
            <a:avLst/>
          </a:prstGeom>
          <a:noFill/>
          <a:ln>
            <a:noFill/>
          </a:ln>
        </p:spPr>
      </p:pic>
      <p:sp>
        <p:nvSpPr>
          <p:cNvPr id="329" name="Google Shape;329;p12"/>
          <p:cNvSpPr txBox="1"/>
          <p:nvPr/>
        </p:nvSpPr>
        <p:spPr>
          <a:xfrm>
            <a:off x="638043" y="3285579"/>
            <a:ext cx="49007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Medium"/>
                <a:ea typeface="Montserrat Medium"/>
                <a:cs typeface="Montserrat Medium"/>
                <a:sym typeface="Montserrat Medium"/>
              </a:rPr>
              <a:t>Перевірено власників зброї</a:t>
            </a:r>
            <a:endParaRPr sz="1400" b="0" i="0" u="none" strike="noStrike" cap="none">
              <a:solidFill>
                <a:srgbClr val="000000"/>
              </a:solidFill>
              <a:latin typeface="Montserrat Medium"/>
              <a:ea typeface="Montserrat Medium"/>
              <a:cs typeface="Montserrat Medium"/>
              <a:sym typeface="Montserrat Medium"/>
            </a:endParaRPr>
          </a:p>
        </p:txBody>
      </p:sp>
      <p:sp>
        <p:nvSpPr>
          <p:cNvPr id="330" name="Google Shape;330;p12"/>
          <p:cNvSpPr txBox="1"/>
          <p:nvPr/>
        </p:nvSpPr>
        <p:spPr>
          <a:xfrm>
            <a:off x="6194891" y="3254709"/>
            <a:ext cx="2002800" cy="1015800"/>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FFC000"/>
                </a:solidFill>
                <a:latin typeface="Montserrat Medium"/>
                <a:ea typeface="Montserrat Medium"/>
                <a:cs typeface="Montserrat Medium"/>
                <a:sym typeface="Montserrat Medium"/>
              </a:rPr>
              <a:t>42</a:t>
            </a:r>
            <a:endParaRPr sz="6000" b="0" i="0" u="none" strike="noStrike" cap="none" dirty="0">
              <a:solidFill>
                <a:srgbClr val="FFC000"/>
              </a:solidFill>
              <a:latin typeface="Montserrat Medium"/>
              <a:ea typeface="Montserrat Medium"/>
              <a:cs typeface="Montserrat Medium"/>
              <a:sym typeface="Montserrat Medium"/>
            </a:endParaRPr>
          </a:p>
        </p:txBody>
      </p:sp>
      <p:sp>
        <p:nvSpPr>
          <p:cNvPr id="331" name="Google Shape;331;p12"/>
          <p:cNvSpPr txBox="1"/>
          <p:nvPr/>
        </p:nvSpPr>
        <p:spPr>
          <a:xfrm>
            <a:off x="260271" y="579421"/>
            <a:ext cx="5668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a:stretch/>
        </p:blipFill>
        <p:spPr>
          <a:xfrm>
            <a:off x="0" y="0"/>
            <a:ext cx="12192000" cy="6857919"/>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7744059" y="2308281"/>
            <a:ext cx="938892" cy="938892"/>
          </a:xfrm>
          <a:prstGeom prst="rect">
            <a:avLst/>
          </a:prstGeom>
          <a:noFill/>
          <a:ln>
            <a:noFill/>
          </a:ln>
        </p:spPr>
      </p:pic>
      <p:pic>
        <p:nvPicPr>
          <p:cNvPr id="351" name="Google Shape;351;p15"/>
          <p:cNvPicPr preferRelativeResize="0"/>
          <p:nvPr/>
        </p:nvPicPr>
        <p:blipFill rotWithShape="1">
          <a:blip r:embed="rId5">
            <a:alphaModFix/>
          </a:blip>
          <a:srcRect/>
          <a:stretch/>
        </p:blipFill>
        <p:spPr>
          <a:xfrm>
            <a:off x="3652921" y="2312601"/>
            <a:ext cx="834886" cy="834886"/>
          </a:xfrm>
          <a:prstGeom prst="rect">
            <a:avLst/>
          </a:prstGeom>
          <a:noFill/>
          <a:ln>
            <a:noFill/>
          </a:ln>
        </p:spPr>
      </p:pic>
      <p:sp>
        <p:nvSpPr>
          <p:cNvPr id="352" name="Google Shape;352;p15"/>
          <p:cNvSpPr txBox="1"/>
          <p:nvPr/>
        </p:nvSpPr>
        <p:spPr>
          <a:xfrm>
            <a:off x="2696261" y="3297658"/>
            <a:ext cx="27446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Затримали</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правопорушників</a:t>
            </a:r>
            <a:endParaRPr sz="1800" b="0" i="0" u="none" strike="noStrike" cap="none">
              <a:solidFill>
                <a:srgbClr val="182947"/>
              </a:solidFill>
              <a:latin typeface="Montserrat Medium"/>
              <a:ea typeface="Montserrat Medium"/>
              <a:cs typeface="Montserrat Medium"/>
              <a:sym typeface="Montserrat Medium"/>
            </a:endParaRPr>
          </a:p>
        </p:txBody>
      </p:sp>
      <p:sp>
        <p:nvSpPr>
          <p:cNvPr id="353" name="Google Shape;353;p15"/>
          <p:cNvSpPr txBox="1"/>
          <p:nvPr/>
        </p:nvSpPr>
        <p:spPr>
          <a:xfrm>
            <a:off x="6463195" y="3292281"/>
            <a:ext cx="350061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Розшукали</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осіб зниклих безвісти та</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осіб, що переховуються</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від слідства та суду</a:t>
            </a:r>
            <a:endParaRPr sz="1800" b="0" i="0" u="none" strike="noStrike" cap="none">
              <a:solidFill>
                <a:srgbClr val="182947"/>
              </a:solidFill>
              <a:latin typeface="Montserrat Medium"/>
              <a:ea typeface="Montserrat Medium"/>
              <a:cs typeface="Montserrat Medium"/>
              <a:sym typeface="Montserrat Medium"/>
            </a:endParaRPr>
          </a:p>
        </p:txBody>
      </p:sp>
      <p:sp>
        <p:nvSpPr>
          <p:cNvPr id="354" name="Google Shape;354;p15"/>
          <p:cNvSpPr txBox="1"/>
          <p:nvPr/>
        </p:nvSpPr>
        <p:spPr>
          <a:xfrm>
            <a:off x="3253656" y="4492569"/>
            <a:ext cx="1629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FFC000"/>
                </a:solidFill>
                <a:latin typeface="Montserrat SemiBold"/>
                <a:ea typeface="Montserrat SemiBold"/>
                <a:cs typeface="Montserrat SemiBold"/>
                <a:sym typeface="Montserrat SemiBold"/>
              </a:rPr>
              <a:t>16</a:t>
            </a:r>
            <a:endParaRPr sz="6000" b="0" i="0" u="none" strike="noStrike" cap="none" dirty="0">
              <a:solidFill>
                <a:srgbClr val="FFC000"/>
              </a:solidFill>
              <a:latin typeface="Montserrat SemiBold"/>
              <a:ea typeface="Montserrat SemiBold"/>
              <a:cs typeface="Montserrat SemiBold"/>
              <a:sym typeface="Montserrat SemiBold"/>
            </a:endParaRPr>
          </a:p>
        </p:txBody>
      </p:sp>
      <p:sp>
        <p:nvSpPr>
          <p:cNvPr id="355" name="Google Shape;355;p15"/>
          <p:cNvSpPr txBox="1"/>
          <p:nvPr/>
        </p:nvSpPr>
        <p:spPr>
          <a:xfrm>
            <a:off x="7326640" y="4492569"/>
            <a:ext cx="1773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dirty="0">
                <a:solidFill>
                  <a:srgbClr val="FFC000"/>
                </a:solidFill>
                <a:latin typeface="Montserrat SemiBold"/>
                <a:ea typeface="Montserrat SemiBold"/>
                <a:cs typeface="Montserrat SemiBold"/>
                <a:sym typeface="Montserrat SemiBold"/>
              </a:rPr>
              <a:t>5</a:t>
            </a:r>
            <a:endParaRPr sz="6000" b="0" i="0" u="none" strike="noStrike" cap="none" dirty="0">
              <a:solidFill>
                <a:srgbClr val="FFC000"/>
              </a:solidFill>
              <a:latin typeface="Montserrat SemiBold"/>
              <a:ea typeface="Montserrat SemiBold"/>
              <a:cs typeface="Montserrat SemiBold"/>
              <a:sym typeface="Montserrat SemiBold"/>
            </a:endParaRPr>
          </a:p>
        </p:txBody>
      </p:sp>
      <p:cxnSp>
        <p:nvCxnSpPr>
          <p:cNvPr id="356" name="Google Shape;356;p15"/>
          <p:cNvCxnSpPr>
            <a:cxnSpLocks/>
          </p:cNvCxnSpPr>
          <p:nvPr/>
        </p:nvCxnSpPr>
        <p:spPr>
          <a:xfrm>
            <a:off x="6116324" y="2239533"/>
            <a:ext cx="0" cy="3575341"/>
          </a:xfrm>
          <a:prstGeom prst="straightConnector1">
            <a:avLst/>
          </a:prstGeom>
          <a:noFill/>
          <a:ln w="19050" cap="flat" cmpd="sng">
            <a:solidFill>
              <a:schemeClr val="accent4"/>
            </a:solidFill>
            <a:prstDash val="solid"/>
            <a:miter lim="800000"/>
            <a:headEnd type="none" w="sm" len="sm"/>
            <a:tailEnd type="none" w="sm" len="sm"/>
          </a:ln>
        </p:spPr>
      </p:cxnSp>
      <p:sp>
        <p:nvSpPr>
          <p:cNvPr id="357" name="Google Shape;357;p15"/>
          <p:cNvSpPr txBox="1"/>
          <p:nvPr/>
        </p:nvSpPr>
        <p:spPr>
          <a:xfrm>
            <a:off x="260271" y="579421"/>
            <a:ext cx="872180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chemeClr val="lt1"/>
                </a:solidFill>
                <a:latin typeface="Montserrat SemiBold"/>
                <a:ea typeface="Montserrat SemiBold"/>
                <a:cs typeface="Montserrat SemiBold"/>
                <a:sym typeface="Montserrat SemiBold"/>
              </a:rPr>
              <a:t>РЕЗУЛЬТАТИ ДІЯЛЬНОСТІ ПОГ ЗА </a:t>
            </a:r>
            <a:r>
              <a:rPr lang="uk-UA" sz="2800" b="0" i="0" u="none" strike="noStrike" cap="none" dirty="0" smtClean="0">
                <a:solidFill>
                  <a:schemeClr val="lt1"/>
                </a:solidFill>
                <a:latin typeface="Montserrat SemiBold"/>
                <a:ea typeface="Montserrat SemiBold"/>
                <a:cs typeface="Montserrat SemiBold"/>
                <a:sym typeface="Montserrat SemiBold"/>
              </a:rPr>
              <a:t>2024 </a:t>
            </a:r>
            <a:r>
              <a:rPr lang="uk-UA" sz="2800" b="0" i="0" u="none" strike="noStrike" cap="none" dirty="0">
                <a:solidFill>
                  <a:schemeClr val="lt1"/>
                </a:solidFill>
                <a:latin typeface="Montserrat SemiBold"/>
                <a:ea typeface="Montserrat SemiBold"/>
                <a:cs typeface="Montserrat SemiBold"/>
                <a:sym typeface="Montserrat SemiBold"/>
              </a:rPr>
              <a:t>РІК</a:t>
            </a:r>
            <a:endParaRPr sz="2800" b="0" i="0" u="none" strike="noStrike" cap="none" dirty="0">
              <a:solidFill>
                <a:schemeClr val="lt1"/>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6"/>
          <p:cNvPicPr preferRelativeResize="0"/>
          <p:nvPr/>
        </p:nvPicPr>
        <p:blipFill rotWithShape="1">
          <a:blip r:embed="rId3">
            <a:alphaModFix/>
          </a:blip>
          <a:srcRect/>
          <a:stretch/>
        </p:blipFill>
        <p:spPr>
          <a:xfrm>
            <a:off x="0" y="0"/>
            <a:ext cx="12192000" cy="6857919"/>
          </a:xfrm>
          <a:prstGeom prst="rect">
            <a:avLst/>
          </a:prstGeom>
          <a:noFill/>
          <a:ln>
            <a:noFill/>
          </a:ln>
        </p:spPr>
      </p:pic>
      <p:sp>
        <p:nvSpPr>
          <p:cNvPr id="364" name="Google Shape;364;p16"/>
          <p:cNvSpPr txBox="1"/>
          <p:nvPr/>
        </p:nvSpPr>
        <p:spPr>
          <a:xfrm>
            <a:off x="219075" y="548843"/>
            <a:ext cx="70446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КРИМІНАЛЬНІ ПРАВОПОРУШЕННЯ</a:t>
            </a:r>
            <a:endParaRPr sz="1400" b="0" i="0" u="none" strike="noStrike" cap="none">
              <a:solidFill>
                <a:srgbClr val="000000"/>
              </a:solidFill>
              <a:latin typeface="Montserrat SemiBold"/>
              <a:ea typeface="Montserrat SemiBold"/>
              <a:cs typeface="Montserrat SemiBold"/>
              <a:sym typeface="Montserrat SemiBold"/>
            </a:endParaRPr>
          </a:p>
        </p:txBody>
      </p:sp>
      <p:sp>
        <p:nvSpPr>
          <p:cNvPr id="365" name="Google Shape;365;p16"/>
          <p:cNvSpPr/>
          <p:nvPr/>
        </p:nvSpPr>
        <p:spPr>
          <a:xfrm>
            <a:off x="1482022" y="3822213"/>
            <a:ext cx="970199" cy="1271182"/>
          </a:xfrm>
          <a:custGeom>
            <a:avLst/>
            <a:gdLst/>
            <a:ahLst/>
            <a:cxnLst/>
            <a:rect l="l" t="t" r="r" b="b"/>
            <a:pathLst>
              <a:path w="787542" h="1115390" extrusionOk="0">
                <a:moveTo>
                  <a:pt x="458269" y="689116"/>
                </a:moveTo>
                <a:lnTo>
                  <a:pt x="498899" y="689116"/>
                </a:lnTo>
                <a:lnTo>
                  <a:pt x="498899" y="774841"/>
                </a:lnTo>
                <a:lnTo>
                  <a:pt x="446772" y="774841"/>
                </a:lnTo>
                <a:cubicBezTo>
                  <a:pt x="454437" y="741727"/>
                  <a:pt x="458269" y="713859"/>
                  <a:pt x="458269" y="691237"/>
                </a:cubicBezTo>
                <a:close/>
                <a:moveTo>
                  <a:pt x="636491" y="682196"/>
                </a:moveTo>
                <a:lnTo>
                  <a:pt x="650890" y="682196"/>
                </a:lnTo>
                <a:cubicBezTo>
                  <a:pt x="660340" y="682196"/>
                  <a:pt x="666777" y="683982"/>
                  <a:pt x="670200" y="687554"/>
                </a:cubicBezTo>
                <a:cubicBezTo>
                  <a:pt x="673623" y="691125"/>
                  <a:pt x="675335" y="695479"/>
                  <a:pt x="675335" y="700613"/>
                </a:cubicBezTo>
                <a:cubicBezTo>
                  <a:pt x="675335" y="705897"/>
                  <a:pt x="673363" y="710231"/>
                  <a:pt x="669419" y="713617"/>
                </a:cubicBezTo>
                <a:cubicBezTo>
                  <a:pt x="665475" y="717003"/>
                  <a:pt x="658629" y="718696"/>
                  <a:pt x="648881" y="718696"/>
                </a:cubicBezTo>
                <a:lnTo>
                  <a:pt x="636491" y="718696"/>
                </a:lnTo>
                <a:close/>
                <a:moveTo>
                  <a:pt x="284066" y="682196"/>
                </a:moveTo>
                <a:lnTo>
                  <a:pt x="298465" y="682196"/>
                </a:lnTo>
                <a:cubicBezTo>
                  <a:pt x="307915" y="682196"/>
                  <a:pt x="314352" y="683982"/>
                  <a:pt x="317775" y="687554"/>
                </a:cubicBezTo>
                <a:cubicBezTo>
                  <a:pt x="321198" y="691125"/>
                  <a:pt x="322910" y="695479"/>
                  <a:pt x="322910" y="700613"/>
                </a:cubicBezTo>
                <a:cubicBezTo>
                  <a:pt x="322910" y="705897"/>
                  <a:pt x="320938" y="710231"/>
                  <a:pt x="316994" y="713617"/>
                </a:cubicBezTo>
                <a:cubicBezTo>
                  <a:pt x="313050" y="717003"/>
                  <a:pt x="306204" y="718696"/>
                  <a:pt x="296456" y="718696"/>
                </a:cubicBezTo>
                <a:lnTo>
                  <a:pt x="284066" y="718696"/>
                </a:lnTo>
                <a:close/>
                <a:moveTo>
                  <a:pt x="585703" y="648933"/>
                </a:moveTo>
                <a:lnTo>
                  <a:pt x="585703" y="812569"/>
                </a:lnTo>
                <a:lnTo>
                  <a:pt x="636491" y="812569"/>
                </a:lnTo>
                <a:lnTo>
                  <a:pt x="636491" y="751847"/>
                </a:lnTo>
                <a:lnTo>
                  <a:pt x="664173" y="751847"/>
                </a:lnTo>
                <a:cubicBezTo>
                  <a:pt x="684562" y="751847"/>
                  <a:pt x="699724" y="747196"/>
                  <a:pt x="709658" y="737895"/>
                </a:cubicBezTo>
                <a:cubicBezTo>
                  <a:pt x="719593" y="728593"/>
                  <a:pt x="724560" y="715682"/>
                  <a:pt x="724560" y="699162"/>
                </a:cubicBezTo>
                <a:cubicBezTo>
                  <a:pt x="724560" y="683089"/>
                  <a:pt x="720002" y="670699"/>
                  <a:pt x="710886" y="661992"/>
                </a:cubicBezTo>
                <a:cubicBezTo>
                  <a:pt x="701770" y="653286"/>
                  <a:pt x="688060" y="648933"/>
                  <a:pt x="669754" y="648933"/>
                </a:cubicBezTo>
                <a:close/>
                <a:moveTo>
                  <a:pt x="412281" y="648933"/>
                </a:moveTo>
                <a:lnTo>
                  <a:pt x="412281" y="685433"/>
                </a:lnTo>
                <a:cubicBezTo>
                  <a:pt x="412281" y="718621"/>
                  <a:pt x="407556" y="748424"/>
                  <a:pt x="398105" y="774841"/>
                </a:cubicBezTo>
                <a:lnTo>
                  <a:pt x="381250" y="774841"/>
                </a:lnTo>
                <a:lnTo>
                  <a:pt x="381250" y="848176"/>
                </a:lnTo>
                <a:lnTo>
                  <a:pt x="421880" y="848176"/>
                </a:lnTo>
                <a:lnTo>
                  <a:pt x="421880" y="812569"/>
                </a:lnTo>
                <a:lnTo>
                  <a:pt x="526358" y="812569"/>
                </a:lnTo>
                <a:lnTo>
                  <a:pt x="526358" y="848176"/>
                </a:lnTo>
                <a:lnTo>
                  <a:pt x="567100" y="848176"/>
                </a:lnTo>
                <a:lnTo>
                  <a:pt x="567100" y="774841"/>
                </a:lnTo>
                <a:lnTo>
                  <a:pt x="549463" y="774841"/>
                </a:lnTo>
                <a:lnTo>
                  <a:pt x="549463" y="648933"/>
                </a:lnTo>
                <a:close/>
                <a:moveTo>
                  <a:pt x="233278" y="648933"/>
                </a:moveTo>
                <a:lnTo>
                  <a:pt x="233278" y="812569"/>
                </a:lnTo>
                <a:lnTo>
                  <a:pt x="284066" y="812569"/>
                </a:lnTo>
                <a:lnTo>
                  <a:pt x="284066" y="751847"/>
                </a:lnTo>
                <a:lnTo>
                  <a:pt x="311748" y="751847"/>
                </a:lnTo>
                <a:cubicBezTo>
                  <a:pt x="332137" y="751847"/>
                  <a:pt x="347299" y="747196"/>
                  <a:pt x="357233" y="737895"/>
                </a:cubicBezTo>
                <a:cubicBezTo>
                  <a:pt x="367168" y="728593"/>
                  <a:pt x="372135" y="715682"/>
                  <a:pt x="372135" y="699162"/>
                </a:cubicBezTo>
                <a:cubicBezTo>
                  <a:pt x="372135" y="683089"/>
                  <a:pt x="367577" y="670699"/>
                  <a:pt x="358461" y="661992"/>
                </a:cubicBezTo>
                <a:cubicBezTo>
                  <a:pt x="349345" y="653286"/>
                  <a:pt x="335635" y="648933"/>
                  <a:pt x="317329" y="648933"/>
                </a:cubicBezTo>
                <a:close/>
                <a:moveTo>
                  <a:pt x="131331" y="646142"/>
                </a:moveTo>
                <a:cubicBezTo>
                  <a:pt x="104021" y="646142"/>
                  <a:pt x="83017" y="653435"/>
                  <a:pt x="68321" y="668020"/>
                </a:cubicBezTo>
                <a:cubicBezTo>
                  <a:pt x="53624" y="682605"/>
                  <a:pt x="46275" y="703143"/>
                  <a:pt x="46275" y="729635"/>
                </a:cubicBezTo>
                <a:cubicBezTo>
                  <a:pt x="46275" y="757242"/>
                  <a:pt x="53549" y="778432"/>
                  <a:pt x="68097" y="793203"/>
                </a:cubicBezTo>
                <a:cubicBezTo>
                  <a:pt x="82645" y="807974"/>
                  <a:pt x="103053" y="815360"/>
                  <a:pt x="129322" y="815360"/>
                </a:cubicBezTo>
                <a:cubicBezTo>
                  <a:pt x="152985" y="815360"/>
                  <a:pt x="171161" y="810690"/>
                  <a:pt x="183848" y="801351"/>
                </a:cubicBezTo>
                <a:cubicBezTo>
                  <a:pt x="196536" y="792012"/>
                  <a:pt x="205410" y="779901"/>
                  <a:pt x="210470" y="765019"/>
                </a:cubicBezTo>
                <a:lnTo>
                  <a:pt x="162919" y="752182"/>
                </a:lnTo>
                <a:cubicBezTo>
                  <a:pt x="158306" y="769000"/>
                  <a:pt x="147702" y="777408"/>
                  <a:pt x="131107" y="777408"/>
                </a:cubicBezTo>
                <a:cubicBezTo>
                  <a:pt x="111760" y="777408"/>
                  <a:pt x="100709" y="766953"/>
                  <a:pt x="97956" y="746043"/>
                </a:cubicBezTo>
                <a:lnTo>
                  <a:pt x="147293" y="746043"/>
                </a:lnTo>
                <a:lnTo>
                  <a:pt x="147293" y="715682"/>
                </a:lnTo>
                <a:lnTo>
                  <a:pt x="97733" y="715682"/>
                </a:lnTo>
                <a:cubicBezTo>
                  <a:pt x="100933" y="694623"/>
                  <a:pt x="112132" y="684093"/>
                  <a:pt x="131331" y="684093"/>
                </a:cubicBezTo>
                <a:cubicBezTo>
                  <a:pt x="146288" y="684093"/>
                  <a:pt x="156259" y="690939"/>
                  <a:pt x="161245" y="704632"/>
                </a:cubicBezTo>
                <a:lnTo>
                  <a:pt x="206787" y="687330"/>
                </a:lnTo>
                <a:cubicBezTo>
                  <a:pt x="193243" y="659871"/>
                  <a:pt x="168091" y="646142"/>
                  <a:pt x="131331" y="646142"/>
                </a:cubicBezTo>
                <a:close/>
                <a:moveTo>
                  <a:pt x="182174" y="134714"/>
                </a:moveTo>
                <a:lnTo>
                  <a:pt x="275727" y="134714"/>
                </a:lnTo>
                <a:lnTo>
                  <a:pt x="275727" y="250536"/>
                </a:lnTo>
                <a:lnTo>
                  <a:pt x="228950" y="279492"/>
                </a:lnTo>
                <a:lnTo>
                  <a:pt x="182174" y="250536"/>
                </a:lnTo>
                <a:close/>
                <a:moveTo>
                  <a:pt x="233577" y="41770"/>
                </a:moveTo>
                <a:lnTo>
                  <a:pt x="190664" y="84682"/>
                </a:lnTo>
                <a:lnTo>
                  <a:pt x="114512" y="84682"/>
                </a:lnTo>
                <a:lnTo>
                  <a:pt x="114512" y="160835"/>
                </a:lnTo>
                <a:lnTo>
                  <a:pt x="71629" y="203716"/>
                </a:lnTo>
                <a:lnTo>
                  <a:pt x="114512" y="246598"/>
                </a:lnTo>
                <a:lnTo>
                  <a:pt x="114512" y="313708"/>
                </a:lnTo>
                <a:lnTo>
                  <a:pt x="181624" y="313709"/>
                </a:lnTo>
                <a:lnTo>
                  <a:pt x="233577" y="365663"/>
                </a:lnTo>
                <a:lnTo>
                  <a:pt x="285530" y="313709"/>
                </a:lnTo>
                <a:lnTo>
                  <a:pt x="343540" y="313709"/>
                </a:lnTo>
                <a:lnTo>
                  <a:pt x="343540" y="255700"/>
                </a:lnTo>
                <a:lnTo>
                  <a:pt x="395523" y="203716"/>
                </a:lnTo>
                <a:lnTo>
                  <a:pt x="343540" y="151733"/>
                </a:lnTo>
                <a:lnTo>
                  <a:pt x="343538" y="84682"/>
                </a:lnTo>
                <a:lnTo>
                  <a:pt x="276488" y="84682"/>
                </a:lnTo>
                <a:close/>
                <a:moveTo>
                  <a:pt x="0" y="5863"/>
                </a:moveTo>
                <a:lnTo>
                  <a:pt x="455068" y="5863"/>
                </a:lnTo>
                <a:lnTo>
                  <a:pt x="455068" y="342922"/>
                </a:lnTo>
                <a:lnTo>
                  <a:pt x="783778" y="342922"/>
                </a:lnTo>
                <a:lnTo>
                  <a:pt x="783778" y="1115390"/>
                </a:lnTo>
                <a:lnTo>
                  <a:pt x="0" y="1115390"/>
                </a:lnTo>
                <a:close/>
                <a:moveTo>
                  <a:pt x="494382" y="0"/>
                </a:moveTo>
                <a:lnTo>
                  <a:pt x="787542" y="305978"/>
                </a:lnTo>
                <a:lnTo>
                  <a:pt x="494382" y="305978"/>
                </a:lnTo>
                <a:close/>
              </a:path>
            </a:pathLst>
          </a:custGeom>
          <a:solidFill>
            <a:srgbClr val="182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6"/>
          <p:cNvSpPr txBox="1"/>
          <p:nvPr/>
        </p:nvSpPr>
        <p:spPr>
          <a:xfrm>
            <a:off x="418948" y="2119835"/>
            <a:ext cx="3262142"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Внесено відомості до</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Єдиного реєстру досудових розслідувань</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за матеріалами ПОГ</a:t>
            </a:r>
            <a:endParaRPr sz="1400" b="0" i="0" u="none" strike="noStrike" cap="none">
              <a:solidFill>
                <a:srgbClr val="000000"/>
              </a:solidFill>
              <a:latin typeface="Montserrat Medium"/>
              <a:ea typeface="Montserrat Medium"/>
              <a:cs typeface="Montserrat Medium"/>
              <a:sym typeface="Montserrat Medium"/>
            </a:endParaRPr>
          </a:p>
        </p:txBody>
      </p:sp>
      <p:cxnSp>
        <p:nvCxnSpPr>
          <p:cNvPr id="367" name="Google Shape;367;p16"/>
          <p:cNvCxnSpPr/>
          <p:nvPr/>
        </p:nvCxnSpPr>
        <p:spPr>
          <a:xfrm flipH="1">
            <a:off x="3972375" y="2154177"/>
            <a:ext cx="16332" cy="4286835"/>
          </a:xfrm>
          <a:prstGeom prst="straightConnector1">
            <a:avLst/>
          </a:prstGeom>
          <a:noFill/>
          <a:ln w="19050" cap="flat" cmpd="sng">
            <a:solidFill>
              <a:schemeClr val="accent4"/>
            </a:solidFill>
            <a:prstDash val="solid"/>
            <a:miter lim="800000"/>
            <a:headEnd type="none" w="sm" len="sm"/>
            <a:tailEnd type="none" w="sm" len="sm"/>
          </a:ln>
        </p:spPr>
      </p:cxnSp>
      <p:sp>
        <p:nvSpPr>
          <p:cNvPr id="368" name="Google Shape;368;p16"/>
          <p:cNvSpPr txBox="1"/>
          <p:nvPr/>
        </p:nvSpPr>
        <p:spPr>
          <a:xfrm>
            <a:off x="1482022" y="5425228"/>
            <a:ext cx="965603" cy="769401"/>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uk-UA" sz="4400" b="0" i="0" u="none" strike="noStrike" cap="none" dirty="0" smtClean="0">
                <a:solidFill>
                  <a:srgbClr val="FFC000"/>
                </a:solidFill>
                <a:latin typeface="Montserrat Medium"/>
                <a:ea typeface="Montserrat Medium"/>
                <a:cs typeface="Montserrat Medium"/>
                <a:sym typeface="Montserrat Medium"/>
              </a:rPr>
              <a:t>21</a:t>
            </a:r>
            <a:endParaRPr sz="4400" b="0" i="0" u="none" strike="noStrike" cap="none" dirty="0">
              <a:solidFill>
                <a:srgbClr val="FFC000"/>
              </a:solidFill>
              <a:latin typeface="Montserrat Medium"/>
              <a:ea typeface="Montserrat Medium"/>
              <a:cs typeface="Montserrat Medium"/>
              <a:sym typeface="Montserrat Medium"/>
            </a:endParaRPr>
          </a:p>
        </p:txBody>
      </p:sp>
      <p:sp>
        <p:nvSpPr>
          <p:cNvPr id="369" name="Google Shape;369;p16"/>
          <p:cNvSpPr txBox="1"/>
          <p:nvPr/>
        </p:nvSpPr>
        <p:spPr>
          <a:xfrm>
            <a:off x="8123444" y="2061823"/>
            <a:ext cx="385656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Medium"/>
                <a:ea typeface="Montserrat Medium"/>
                <a:cs typeface="Montserrat Medium"/>
                <a:sym typeface="Montserrat Medium"/>
              </a:rPr>
              <a:t>Здійснено </a:t>
            </a:r>
            <a:r>
              <a:rPr lang="uk-UA" sz="1800" b="0" i="0" u="none" strike="noStrike" cap="none" dirty="0" smtClean="0">
                <a:solidFill>
                  <a:srgbClr val="182947"/>
                </a:solidFill>
                <a:latin typeface="Montserrat Medium"/>
                <a:ea typeface="Montserrat Medium"/>
                <a:cs typeface="Montserrat Medium"/>
                <a:sym typeface="Montserrat Medium"/>
              </a:rPr>
              <a:t>супровід розслідувань </a:t>
            </a:r>
            <a:r>
              <a:rPr lang="uk-UA" sz="1800" b="0" i="0" u="none" strike="noStrike" cap="none" dirty="0">
                <a:solidFill>
                  <a:srgbClr val="182947"/>
                </a:solidFill>
                <a:latin typeface="Montserrat Medium"/>
                <a:ea typeface="Montserrat Medium"/>
                <a:cs typeface="Montserrat Medium"/>
                <a:sym typeface="Montserrat Medium"/>
              </a:rPr>
              <a:t>кримінальних проступків</a:t>
            </a:r>
            <a:endParaRPr dirty="0"/>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Medium"/>
                <a:ea typeface="Montserrat Medium"/>
                <a:cs typeface="Montserrat Medium"/>
                <a:sym typeface="Montserrat Medium"/>
              </a:rPr>
              <a:t>у формі дізнання</a:t>
            </a:r>
            <a:endParaRPr sz="1800" b="0" i="0" u="none" strike="noStrike" cap="none" dirty="0">
              <a:solidFill>
                <a:srgbClr val="182947"/>
              </a:solidFill>
              <a:latin typeface="Montserrat Medium"/>
              <a:ea typeface="Montserrat Medium"/>
              <a:cs typeface="Montserrat Medium"/>
              <a:sym typeface="Montserrat Medium"/>
            </a:endParaRPr>
          </a:p>
        </p:txBody>
      </p:sp>
      <p:pic>
        <p:nvPicPr>
          <p:cNvPr id="370" name="Google Shape;370;p16"/>
          <p:cNvPicPr preferRelativeResize="0"/>
          <p:nvPr/>
        </p:nvPicPr>
        <p:blipFill rotWithShape="1">
          <a:blip r:embed="rId4">
            <a:alphaModFix/>
          </a:blip>
          <a:srcRect/>
          <a:stretch/>
        </p:blipFill>
        <p:spPr>
          <a:xfrm>
            <a:off x="5560122" y="4146291"/>
            <a:ext cx="1002206" cy="947104"/>
          </a:xfrm>
          <a:prstGeom prst="rect">
            <a:avLst/>
          </a:prstGeom>
          <a:noFill/>
          <a:ln>
            <a:noFill/>
          </a:ln>
        </p:spPr>
      </p:pic>
      <p:sp>
        <p:nvSpPr>
          <p:cNvPr id="371" name="Google Shape;371;p16"/>
          <p:cNvSpPr txBox="1"/>
          <p:nvPr/>
        </p:nvSpPr>
        <p:spPr>
          <a:xfrm>
            <a:off x="5604072" y="5425227"/>
            <a:ext cx="1090802" cy="769401"/>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uk-UA" sz="4400" b="0" i="0" u="none" strike="noStrike" cap="none" dirty="0" smtClean="0">
                <a:solidFill>
                  <a:srgbClr val="FFC000"/>
                </a:solidFill>
                <a:latin typeface="Montserrat Medium"/>
                <a:ea typeface="Montserrat Medium"/>
                <a:cs typeface="Montserrat Medium"/>
                <a:sym typeface="Montserrat Medium"/>
              </a:rPr>
              <a:t>19</a:t>
            </a:r>
            <a:endParaRPr sz="4400" b="0" i="0" u="none" strike="noStrike" cap="none" dirty="0">
              <a:solidFill>
                <a:srgbClr val="FFC000"/>
              </a:solidFill>
              <a:latin typeface="Montserrat Medium"/>
              <a:ea typeface="Montserrat Medium"/>
              <a:cs typeface="Montserrat Medium"/>
              <a:sym typeface="Montserrat Medium"/>
            </a:endParaRPr>
          </a:p>
        </p:txBody>
      </p:sp>
      <p:cxnSp>
        <p:nvCxnSpPr>
          <p:cNvPr id="372" name="Google Shape;372;p16"/>
          <p:cNvCxnSpPr/>
          <p:nvPr/>
        </p:nvCxnSpPr>
        <p:spPr>
          <a:xfrm flipH="1">
            <a:off x="7961082" y="2119835"/>
            <a:ext cx="16332" cy="4286835"/>
          </a:xfrm>
          <a:prstGeom prst="straightConnector1">
            <a:avLst/>
          </a:prstGeom>
          <a:noFill/>
          <a:ln w="19050" cap="flat" cmpd="sng">
            <a:solidFill>
              <a:schemeClr val="accent4"/>
            </a:solidFill>
            <a:prstDash val="solid"/>
            <a:miter lim="800000"/>
            <a:headEnd type="none" w="sm" len="sm"/>
            <a:tailEnd type="none" w="sm" len="sm"/>
          </a:ln>
        </p:spPr>
      </p:cxnSp>
      <p:sp>
        <p:nvSpPr>
          <p:cNvPr id="373" name="Google Shape;373;p16"/>
          <p:cNvSpPr txBox="1"/>
          <p:nvPr/>
        </p:nvSpPr>
        <p:spPr>
          <a:xfrm>
            <a:off x="4138168" y="2061823"/>
            <a:ext cx="3856566"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Розкрито</a:t>
            </a:r>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кримінальних правопорушень</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ПОГ самостійно</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та спільно з іншими структурними</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підрозділами НПУ</a:t>
            </a:r>
            <a:r>
              <a:rPr lang="uk-UA" sz="1600" b="0" i="0" u="none" strike="noStrike" cap="none">
                <a:solidFill>
                  <a:srgbClr val="182947"/>
                </a:solidFill>
                <a:latin typeface="Montserrat Medium"/>
                <a:ea typeface="Montserrat Medium"/>
                <a:cs typeface="Montserrat Medium"/>
                <a:sym typeface="Montserrat Medium"/>
              </a:rPr>
              <a:t> </a:t>
            </a:r>
            <a:endParaRPr sz="1600" b="0" i="0" u="none" strike="noStrike" cap="none">
              <a:solidFill>
                <a:srgbClr val="000000"/>
              </a:solidFill>
              <a:latin typeface="Montserrat Medium"/>
              <a:ea typeface="Montserrat Medium"/>
              <a:cs typeface="Montserrat Medium"/>
              <a:sym typeface="Montserrat Medium"/>
            </a:endParaRPr>
          </a:p>
        </p:txBody>
      </p:sp>
      <p:sp>
        <p:nvSpPr>
          <p:cNvPr id="374" name="Google Shape;374;p16"/>
          <p:cNvSpPr/>
          <p:nvPr/>
        </p:nvSpPr>
        <p:spPr>
          <a:xfrm>
            <a:off x="9705214" y="3271849"/>
            <a:ext cx="917896" cy="1695843"/>
          </a:xfrm>
          <a:custGeom>
            <a:avLst/>
            <a:gdLst/>
            <a:ahLst/>
            <a:cxnLst/>
            <a:rect l="l" t="t" r="r" b="b"/>
            <a:pathLst>
              <a:path w="727833" h="1464327" extrusionOk="0">
                <a:moveTo>
                  <a:pt x="118014" y="575483"/>
                </a:moveTo>
                <a:lnTo>
                  <a:pt x="118014" y="741655"/>
                </a:lnTo>
                <a:lnTo>
                  <a:pt x="130377" y="738514"/>
                </a:lnTo>
                <a:lnTo>
                  <a:pt x="135000" y="739689"/>
                </a:lnTo>
                <a:lnTo>
                  <a:pt x="135574" y="575483"/>
                </a:lnTo>
                <a:close/>
                <a:moveTo>
                  <a:pt x="387816" y="442310"/>
                </a:moveTo>
                <a:lnTo>
                  <a:pt x="387816" y="465088"/>
                </a:lnTo>
                <a:lnTo>
                  <a:pt x="398557" y="470784"/>
                </a:lnTo>
                <a:lnTo>
                  <a:pt x="409298" y="465089"/>
                </a:lnTo>
                <a:lnTo>
                  <a:pt x="409298" y="442310"/>
                </a:lnTo>
                <a:close/>
                <a:moveTo>
                  <a:pt x="164580" y="434821"/>
                </a:moveTo>
                <a:lnTo>
                  <a:pt x="164580" y="446632"/>
                </a:lnTo>
                <a:lnTo>
                  <a:pt x="257063" y="446632"/>
                </a:lnTo>
                <a:lnTo>
                  <a:pt x="257063" y="434821"/>
                </a:lnTo>
                <a:close/>
                <a:moveTo>
                  <a:pt x="399619" y="424031"/>
                </a:moveTo>
                <a:lnTo>
                  <a:pt x="409474" y="432471"/>
                </a:lnTo>
                <a:lnTo>
                  <a:pt x="424871" y="432471"/>
                </a:lnTo>
                <a:lnTo>
                  <a:pt x="424871" y="445658"/>
                </a:lnTo>
                <a:lnTo>
                  <a:pt x="436809" y="455881"/>
                </a:lnTo>
                <a:lnTo>
                  <a:pt x="424871" y="466104"/>
                </a:lnTo>
                <a:lnTo>
                  <a:pt x="424871" y="477513"/>
                </a:lnTo>
                <a:lnTo>
                  <a:pt x="411550" y="477513"/>
                </a:lnTo>
                <a:lnTo>
                  <a:pt x="399621" y="487730"/>
                </a:lnTo>
                <a:lnTo>
                  <a:pt x="387689" y="477513"/>
                </a:lnTo>
                <a:lnTo>
                  <a:pt x="372278" y="477513"/>
                </a:lnTo>
                <a:lnTo>
                  <a:pt x="372278" y="464314"/>
                </a:lnTo>
                <a:lnTo>
                  <a:pt x="362431" y="455880"/>
                </a:lnTo>
                <a:lnTo>
                  <a:pt x="372278" y="447447"/>
                </a:lnTo>
                <a:lnTo>
                  <a:pt x="372278" y="432471"/>
                </a:lnTo>
                <a:lnTo>
                  <a:pt x="389766" y="432471"/>
                </a:lnTo>
                <a:close/>
                <a:moveTo>
                  <a:pt x="399676" y="408434"/>
                </a:moveTo>
                <a:cubicBezTo>
                  <a:pt x="375607" y="408434"/>
                  <a:pt x="356096" y="429672"/>
                  <a:pt x="356096" y="455870"/>
                </a:cubicBezTo>
                <a:cubicBezTo>
                  <a:pt x="356096" y="482068"/>
                  <a:pt x="375607" y="503305"/>
                  <a:pt x="399676" y="503305"/>
                </a:cubicBezTo>
                <a:cubicBezTo>
                  <a:pt x="423746" y="503305"/>
                  <a:pt x="443258" y="482068"/>
                  <a:pt x="443258" y="455870"/>
                </a:cubicBezTo>
                <a:cubicBezTo>
                  <a:pt x="443258" y="429672"/>
                  <a:pt x="423746" y="408434"/>
                  <a:pt x="399676" y="408434"/>
                </a:cubicBezTo>
                <a:close/>
                <a:moveTo>
                  <a:pt x="495842" y="337647"/>
                </a:moveTo>
                <a:cubicBezTo>
                  <a:pt x="521707" y="341486"/>
                  <a:pt x="543934" y="354614"/>
                  <a:pt x="556394" y="376120"/>
                </a:cubicBezTo>
                <a:lnTo>
                  <a:pt x="598674" y="449097"/>
                </a:lnTo>
                <a:lnTo>
                  <a:pt x="722728" y="663221"/>
                </a:lnTo>
                <a:cubicBezTo>
                  <a:pt x="735536" y="685327"/>
                  <a:pt x="723414" y="716288"/>
                  <a:pt x="695652" y="732372"/>
                </a:cubicBezTo>
                <a:cubicBezTo>
                  <a:pt x="667888" y="748457"/>
                  <a:pt x="635000" y="743574"/>
                  <a:pt x="622192" y="721467"/>
                </a:cubicBezTo>
                <a:lnTo>
                  <a:pt x="513783" y="534349"/>
                </a:lnTo>
                <a:lnTo>
                  <a:pt x="513282" y="534640"/>
                </a:lnTo>
                <a:lnTo>
                  <a:pt x="473784" y="466465"/>
                </a:lnTo>
                <a:lnTo>
                  <a:pt x="473784" y="758328"/>
                </a:lnTo>
                <a:lnTo>
                  <a:pt x="350533" y="778394"/>
                </a:lnTo>
                <a:lnTo>
                  <a:pt x="344198" y="767544"/>
                </a:lnTo>
                <a:lnTo>
                  <a:pt x="265541" y="767544"/>
                </a:lnTo>
                <a:lnTo>
                  <a:pt x="258748" y="779179"/>
                </a:lnTo>
                <a:lnTo>
                  <a:pt x="175345" y="765600"/>
                </a:lnTo>
                <a:lnTo>
                  <a:pt x="185447" y="784462"/>
                </a:lnTo>
                <a:lnTo>
                  <a:pt x="186146" y="788814"/>
                </a:lnTo>
                <a:lnTo>
                  <a:pt x="257021" y="800353"/>
                </a:lnTo>
                <a:lnTo>
                  <a:pt x="257768" y="796988"/>
                </a:lnTo>
                <a:lnTo>
                  <a:pt x="265541" y="810301"/>
                </a:lnTo>
                <a:lnTo>
                  <a:pt x="344198" y="810301"/>
                </a:lnTo>
                <a:lnTo>
                  <a:pt x="352250" y="796510"/>
                </a:lnTo>
                <a:lnTo>
                  <a:pt x="352906" y="799464"/>
                </a:lnTo>
                <a:lnTo>
                  <a:pt x="473784" y="779784"/>
                </a:lnTo>
                <a:lnTo>
                  <a:pt x="473784" y="873858"/>
                </a:lnTo>
                <a:lnTo>
                  <a:pt x="471944" y="1401165"/>
                </a:lnTo>
                <a:cubicBezTo>
                  <a:pt x="471944" y="1436048"/>
                  <a:pt x="438924" y="1464327"/>
                  <a:pt x="398193" y="1464327"/>
                </a:cubicBezTo>
                <a:cubicBezTo>
                  <a:pt x="357462" y="1464327"/>
                  <a:pt x="324443" y="1436048"/>
                  <a:pt x="324443" y="1401165"/>
                </a:cubicBezTo>
                <a:lnTo>
                  <a:pt x="324443" y="896349"/>
                </a:lnTo>
                <a:lnTo>
                  <a:pt x="280192" y="896349"/>
                </a:lnTo>
                <a:lnTo>
                  <a:pt x="280192" y="1401164"/>
                </a:lnTo>
                <a:cubicBezTo>
                  <a:pt x="280192" y="1436048"/>
                  <a:pt x="247173" y="1464327"/>
                  <a:pt x="206442" y="1464327"/>
                </a:cubicBezTo>
                <a:cubicBezTo>
                  <a:pt x="165711" y="1464327"/>
                  <a:pt x="132691" y="1436048"/>
                  <a:pt x="132691" y="1401164"/>
                </a:cubicBezTo>
                <a:lnTo>
                  <a:pt x="134483" y="887935"/>
                </a:lnTo>
                <a:lnTo>
                  <a:pt x="130377" y="888978"/>
                </a:lnTo>
                <a:cubicBezTo>
                  <a:pt x="113873" y="888978"/>
                  <a:pt x="98932" y="880557"/>
                  <a:pt x="88116" y="866943"/>
                </a:cubicBezTo>
                <a:lnTo>
                  <a:pt x="83123" y="857621"/>
                </a:lnTo>
                <a:lnTo>
                  <a:pt x="81976" y="858284"/>
                </a:lnTo>
                <a:cubicBezTo>
                  <a:pt x="74916" y="860841"/>
                  <a:pt x="67155" y="862255"/>
                  <a:pt x="59008" y="862255"/>
                </a:cubicBezTo>
                <a:cubicBezTo>
                  <a:pt x="26419" y="862255"/>
                  <a:pt x="0" y="839629"/>
                  <a:pt x="0" y="811719"/>
                </a:cubicBezTo>
                <a:lnTo>
                  <a:pt x="0" y="575483"/>
                </a:lnTo>
                <a:lnTo>
                  <a:pt x="0" y="449256"/>
                </a:lnTo>
                <a:cubicBezTo>
                  <a:pt x="0" y="394953"/>
                  <a:pt x="51402" y="350932"/>
                  <a:pt x="114807" y="350932"/>
                </a:cubicBezTo>
                <a:lnTo>
                  <a:pt x="423840" y="350932"/>
                </a:lnTo>
                <a:lnTo>
                  <a:pt x="455085" y="338968"/>
                </a:lnTo>
                <a:cubicBezTo>
                  <a:pt x="469069" y="336129"/>
                  <a:pt x="482910" y="335727"/>
                  <a:pt x="495842" y="337647"/>
                </a:cubicBezTo>
                <a:close/>
                <a:moveTo>
                  <a:pt x="421943" y="146317"/>
                </a:moveTo>
                <a:lnTo>
                  <a:pt x="432544" y="159781"/>
                </a:lnTo>
                <a:cubicBezTo>
                  <a:pt x="439537" y="173942"/>
                  <a:pt x="443404" y="189511"/>
                  <a:pt x="443404" y="205854"/>
                </a:cubicBezTo>
                <a:cubicBezTo>
                  <a:pt x="443404" y="271224"/>
                  <a:pt x="381528" y="324216"/>
                  <a:pt x="305199" y="324216"/>
                </a:cubicBezTo>
                <a:cubicBezTo>
                  <a:pt x="228871" y="324216"/>
                  <a:pt x="166995" y="271224"/>
                  <a:pt x="166995" y="205854"/>
                </a:cubicBezTo>
                <a:cubicBezTo>
                  <a:pt x="166995" y="189511"/>
                  <a:pt x="170862" y="173942"/>
                  <a:pt x="177856" y="159781"/>
                </a:cubicBezTo>
                <a:lnTo>
                  <a:pt x="188023" y="146866"/>
                </a:lnTo>
                <a:lnTo>
                  <a:pt x="196467" y="156415"/>
                </a:lnTo>
                <a:cubicBezTo>
                  <a:pt x="222203" y="177810"/>
                  <a:pt x="261151" y="191446"/>
                  <a:pt x="304740" y="191446"/>
                </a:cubicBezTo>
                <a:cubicBezTo>
                  <a:pt x="348330" y="191446"/>
                  <a:pt x="387277" y="177810"/>
                  <a:pt x="413013" y="156415"/>
                </a:cubicBezTo>
                <a:close/>
                <a:moveTo>
                  <a:pt x="292743" y="44660"/>
                </a:moveTo>
                <a:lnTo>
                  <a:pt x="317616" y="44660"/>
                </a:lnTo>
                <a:lnTo>
                  <a:pt x="317617" y="71034"/>
                </a:lnTo>
                <a:lnTo>
                  <a:pt x="305179" y="77627"/>
                </a:lnTo>
                <a:lnTo>
                  <a:pt x="292743" y="71034"/>
                </a:lnTo>
                <a:close/>
                <a:moveTo>
                  <a:pt x="306410" y="23496"/>
                </a:moveTo>
                <a:lnTo>
                  <a:pt x="295000" y="33267"/>
                </a:lnTo>
                <a:lnTo>
                  <a:pt x="274752" y="33267"/>
                </a:lnTo>
                <a:lnTo>
                  <a:pt x="274752" y="50608"/>
                </a:lnTo>
                <a:lnTo>
                  <a:pt x="263351" y="60372"/>
                </a:lnTo>
                <a:lnTo>
                  <a:pt x="274752" y="70137"/>
                </a:lnTo>
                <a:lnTo>
                  <a:pt x="274752" y="85419"/>
                </a:lnTo>
                <a:lnTo>
                  <a:pt x="292596" y="85419"/>
                </a:lnTo>
                <a:lnTo>
                  <a:pt x="296726" y="88955"/>
                </a:lnTo>
                <a:lnTo>
                  <a:pt x="305020" y="87521"/>
                </a:lnTo>
                <a:lnTo>
                  <a:pt x="305179" y="87605"/>
                </a:lnTo>
                <a:lnTo>
                  <a:pt x="305347" y="87515"/>
                </a:lnTo>
                <a:lnTo>
                  <a:pt x="315688" y="89303"/>
                </a:lnTo>
                <a:lnTo>
                  <a:pt x="320223" y="85419"/>
                </a:lnTo>
                <a:lnTo>
                  <a:pt x="335647" y="85419"/>
                </a:lnTo>
                <a:lnTo>
                  <a:pt x="335647" y="72210"/>
                </a:lnTo>
                <a:lnTo>
                  <a:pt x="349468" y="60372"/>
                </a:lnTo>
                <a:lnTo>
                  <a:pt x="335647" y="48535"/>
                </a:lnTo>
                <a:lnTo>
                  <a:pt x="335646" y="33267"/>
                </a:lnTo>
                <a:lnTo>
                  <a:pt x="317819" y="33267"/>
                </a:lnTo>
                <a:close/>
                <a:moveTo>
                  <a:pt x="305201" y="0"/>
                </a:moveTo>
                <a:lnTo>
                  <a:pt x="415143" y="34730"/>
                </a:lnTo>
                <a:lnTo>
                  <a:pt x="432968" y="39408"/>
                </a:lnTo>
                <a:lnTo>
                  <a:pt x="443704" y="41263"/>
                </a:lnTo>
                <a:cubicBezTo>
                  <a:pt x="457472" y="46251"/>
                  <a:pt x="467133" y="57927"/>
                  <a:pt x="467133" y="71535"/>
                </a:cubicBezTo>
                <a:cubicBezTo>
                  <a:pt x="467133" y="85143"/>
                  <a:pt x="457472" y="96819"/>
                  <a:pt x="443704" y="101807"/>
                </a:cubicBezTo>
                <a:lnTo>
                  <a:pt x="435990" y="103140"/>
                </a:lnTo>
                <a:lnTo>
                  <a:pt x="425056" y="114552"/>
                </a:lnTo>
                <a:lnTo>
                  <a:pt x="427607" y="114552"/>
                </a:lnTo>
                <a:lnTo>
                  <a:pt x="426039" y="119882"/>
                </a:lnTo>
                <a:cubicBezTo>
                  <a:pt x="406059" y="152290"/>
                  <a:pt x="359285" y="175030"/>
                  <a:pt x="304768" y="175030"/>
                </a:cubicBezTo>
                <a:cubicBezTo>
                  <a:pt x="250253" y="175030"/>
                  <a:pt x="203478" y="152290"/>
                  <a:pt x="183499" y="119882"/>
                </a:cubicBezTo>
                <a:lnTo>
                  <a:pt x="181930" y="114552"/>
                </a:lnTo>
                <a:lnTo>
                  <a:pt x="184482" y="114552"/>
                </a:lnTo>
                <a:lnTo>
                  <a:pt x="173377" y="102961"/>
                </a:lnTo>
                <a:lnTo>
                  <a:pt x="166696" y="101807"/>
                </a:lnTo>
                <a:cubicBezTo>
                  <a:pt x="157517" y="98482"/>
                  <a:pt x="150164" y="92184"/>
                  <a:pt x="146281" y="84323"/>
                </a:cubicBezTo>
                <a:lnTo>
                  <a:pt x="143267" y="71535"/>
                </a:lnTo>
                <a:cubicBezTo>
                  <a:pt x="143267" y="57927"/>
                  <a:pt x="152928" y="46251"/>
                  <a:pt x="166696" y="41263"/>
                </a:cubicBezTo>
                <a:lnTo>
                  <a:pt x="177436" y="39407"/>
                </a:lnTo>
                <a:lnTo>
                  <a:pt x="195264" y="34729"/>
                </a:lnTo>
                <a:close/>
              </a:path>
            </a:pathLst>
          </a:custGeom>
          <a:solidFill>
            <a:srgbClr val="182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6"/>
          <p:cNvSpPr txBox="1"/>
          <p:nvPr/>
        </p:nvSpPr>
        <p:spPr>
          <a:xfrm>
            <a:off x="9705214" y="5425226"/>
            <a:ext cx="917896" cy="769401"/>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uk-UA" sz="4400" b="0" i="0" u="none" strike="noStrike" cap="none" dirty="0" smtClean="0">
                <a:solidFill>
                  <a:srgbClr val="FFC000"/>
                </a:solidFill>
                <a:latin typeface="Montserrat Medium"/>
                <a:ea typeface="Montserrat Medium"/>
                <a:cs typeface="Montserrat Medium"/>
                <a:sym typeface="Montserrat Medium"/>
              </a:rPr>
              <a:t>11</a:t>
            </a:r>
            <a:endParaRPr sz="4400" b="0" i="0" u="none" strike="noStrike" cap="none" dirty="0">
              <a:solidFill>
                <a:srgbClr val="FFC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7"/>
          <p:cNvPicPr preferRelativeResize="0"/>
          <p:nvPr/>
        </p:nvPicPr>
        <p:blipFill rotWithShape="1">
          <a:blip r:embed="rId3">
            <a:alphaModFix/>
          </a:blip>
          <a:srcRect/>
          <a:stretch/>
        </p:blipFill>
        <p:spPr>
          <a:xfrm>
            <a:off x="0" y="40"/>
            <a:ext cx="12192073" cy="6857960"/>
          </a:xfrm>
          <a:prstGeom prst="rect">
            <a:avLst/>
          </a:prstGeom>
          <a:noFill/>
          <a:ln>
            <a:noFill/>
          </a:ln>
        </p:spPr>
      </p:pic>
      <p:sp>
        <p:nvSpPr>
          <p:cNvPr id="382" name="Google Shape;382;p17"/>
          <p:cNvSpPr txBox="1"/>
          <p:nvPr/>
        </p:nvSpPr>
        <p:spPr>
          <a:xfrm>
            <a:off x="271405" y="544083"/>
            <a:ext cx="718667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КРИМІНАЛЬНІ ПРАВОПОРУШЕННЯ</a:t>
            </a:r>
            <a:endParaRPr sz="1400" b="0" i="0" u="none" strike="noStrike" cap="none">
              <a:solidFill>
                <a:srgbClr val="000000"/>
              </a:solidFill>
              <a:latin typeface="Montserrat SemiBold"/>
              <a:ea typeface="Montserrat SemiBold"/>
              <a:cs typeface="Montserrat SemiBold"/>
              <a:sym typeface="Montserrat SemiBold"/>
            </a:endParaRPr>
          </a:p>
        </p:txBody>
      </p:sp>
      <p:sp>
        <p:nvSpPr>
          <p:cNvPr id="383" name="Google Shape;383;p17"/>
          <p:cNvSpPr txBox="1"/>
          <p:nvPr/>
        </p:nvSpPr>
        <p:spPr>
          <a:xfrm>
            <a:off x="2524220" y="3444477"/>
            <a:ext cx="617731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smtClean="0">
                <a:solidFill>
                  <a:srgbClr val="182947"/>
                </a:solidFill>
                <a:latin typeface="Montserrat Light"/>
                <a:ea typeface="Montserrat Light"/>
                <a:cs typeface="Montserrat Light"/>
                <a:sym typeface="Montserrat Light"/>
              </a:rPr>
              <a:t>Незаконний обіг наркотичних засобів</a:t>
            </a:r>
            <a:endParaRPr sz="2000" b="0" i="0" u="none" strike="noStrike" cap="none" dirty="0">
              <a:solidFill>
                <a:srgbClr val="182947"/>
              </a:solidFill>
              <a:latin typeface="Montserrat Light"/>
              <a:ea typeface="Montserrat Light"/>
              <a:cs typeface="Montserrat Light"/>
              <a:sym typeface="Montserrat Light"/>
            </a:endParaRPr>
          </a:p>
        </p:txBody>
      </p:sp>
      <p:pic>
        <p:nvPicPr>
          <p:cNvPr id="384" name="Google Shape;384;p17"/>
          <p:cNvPicPr preferRelativeResize="0"/>
          <p:nvPr/>
        </p:nvPicPr>
        <p:blipFill rotWithShape="1">
          <a:blip r:embed="rId4">
            <a:alphaModFix/>
          </a:blip>
          <a:srcRect/>
          <a:stretch/>
        </p:blipFill>
        <p:spPr>
          <a:xfrm>
            <a:off x="1438213" y="5756317"/>
            <a:ext cx="910491" cy="824915"/>
          </a:xfrm>
          <a:prstGeom prst="rect">
            <a:avLst/>
          </a:prstGeom>
          <a:noFill/>
          <a:ln>
            <a:noFill/>
          </a:ln>
        </p:spPr>
      </p:pic>
      <p:sp>
        <p:nvSpPr>
          <p:cNvPr id="385" name="Google Shape;385;p17"/>
          <p:cNvSpPr txBox="1"/>
          <p:nvPr/>
        </p:nvSpPr>
        <p:spPr>
          <a:xfrm>
            <a:off x="2610406" y="4619583"/>
            <a:ext cx="617088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smtClean="0">
                <a:solidFill>
                  <a:srgbClr val="182947"/>
                </a:solidFill>
                <a:latin typeface="Montserrat Light"/>
                <a:ea typeface="Montserrat Light"/>
                <a:cs typeface="Montserrat Light"/>
                <a:sym typeface="Montserrat Light"/>
              </a:rPr>
              <a:t>Підроблення документів, печаток, штампів</a:t>
            </a:r>
            <a:endParaRPr sz="2000" b="0" i="0" u="none" strike="noStrike" cap="none" dirty="0">
              <a:solidFill>
                <a:srgbClr val="182947"/>
              </a:solidFill>
              <a:latin typeface="Montserrat Light"/>
              <a:ea typeface="Montserrat Light"/>
              <a:cs typeface="Montserrat Light"/>
              <a:sym typeface="Montserrat Light"/>
            </a:endParaRPr>
          </a:p>
        </p:txBody>
      </p:sp>
      <p:pic>
        <p:nvPicPr>
          <p:cNvPr id="386" name="Google Shape;386;p17"/>
          <p:cNvPicPr preferRelativeResize="0"/>
          <p:nvPr/>
        </p:nvPicPr>
        <p:blipFill rotWithShape="1">
          <a:blip r:embed="rId5">
            <a:alphaModFix/>
          </a:blip>
          <a:srcRect/>
          <a:stretch/>
        </p:blipFill>
        <p:spPr>
          <a:xfrm>
            <a:off x="1479031" y="2357312"/>
            <a:ext cx="858622" cy="755531"/>
          </a:xfrm>
          <a:prstGeom prst="rect">
            <a:avLst/>
          </a:prstGeom>
          <a:noFill/>
          <a:ln>
            <a:noFill/>
          </a:ln>
        </p:spPr>
      </p:pic>
      <p:sp>
        <p:nvSpPr>
          <p:cNvPr id="387" name="Google Shape;387;p17"/>
          <p:cNvSpPr txBox="1"/>
          <p:nvPr/>
        </p:nvSpPr>
        <p:spPr>
          <a:xfrm>
            <a:off x="3416319" y="2482356"/>
            <a:ext cx="155931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a:solidFill>
                  <a:srgbClr val="182947"/>
                </a:solidFill>
                <a:latin typeface="Montserrat Light"/>
                <a:ea typeface="Montserrat Light"/>
                <a:cs typeface="Montserrat Light"/>
                <a:sym typeface="Montserrat Light"/>
              </a:rPr>
              <a:t>Крадіжка</a:t>
            </a:r>
            <a:endParaRPr sz="2000" b="0" i="0" u="none" strike="noStrike" cap="none" dirty="0">
              <a:solidFill>
                <a:srgbClr val="182947"/>
              </a:solidFill>
              <a:latin typeface="Montserrat Light"/>
              <a:ea typeface="Montserrat Light"/>
              <a:cs typeface="Montserrat Light"/>
              <a:sym typeface="Montserrat Light"/>
            </a:endParaRPr>
          </a:p>
        </p:txBody>
      </p:sp>
      <p:sp>
        <p:nvSpPr>
          <p:cNvPr id="388" name="Google Shape;388;p17"/>
          <p:cNvSpPr txBox="1"/>
          <p:nvPr/>
        </p:nvSpPr>
        <p:spPr>
          <a:xfrm>
            <a:off x="8781290" y="3456862"/>
            <a:ext cx="137312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1" i="0" u="none" strike="noStrike" cap="none" dirty="0" smtClean="0">
                <a:solidFill>
                  <a:srgbClr val="182947"/>
                </a:solidFill>
                <a:latin typeface="Montserrat SemiBold"/>
                <a:ea typeface="Montserrat SemiBold"/>
                <a:cs typeface="Montserrat SemiBold"/>
                <a:sym typeface="Montserrat SemiBold"/>
              </a:rPr>
              <a:t>4</a:t>
            </a:r>
            <a:endParaRPr sz="2400" b="1" i="0" u="none" strike="noStrike" cap="none" dirty="0">
              <a:solidFill>
                <a:srgbClr val="182947"/>
              </a:solidFill>
              <a:latin typeface="Montserrat SemiBold"/>
              <a:ea typeface="Montserrat SemiBold"/>
              <a:cs typeface="Montserrat SemiBold"/>
              <a:sym typeface="Montserrat SemiBold"/>
            </a:endParaRPr>
          </a:p>
        </p:txBody>
      </p:sp>
      <p:sp>
        <p:nvSpPr>
          <p:cNvPr id="389" name="Google Shape;389;p17"/>
          <p:cNvSpPr txBox="1"/>
          <p:nvPr/>
        </p:nvSpPr>
        <p:spPr>
          <a:xfrm>
            <a:off x="8806206" y="4588805"/>
            <a:ext cx="141335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1" dirty="0">
                <a:solidFill>
                  <a:srgbClr val="182947"/>
                </a:solidFill>
                <a:latin typeface="Montserrat SemiBold"/>
                <a:ea typeface="Montserrat SemiBold"/>
                <a:cs typeface="Montserrat SemiBold"/>
                <a:sym typeface="Montserrat SemiBold"/>
              </a:rPr>
              <a:t>5</a:t>
            </a:r>
            <a:endParaRPr sz="2400" b="1" i="0" u="none" strike="noStrike" cap="none" dirty="0">
              <a:solidFill>
                <a:srgbClr val="182947"/>
              </a:solidFill>
              <a:latin typeface="Montserrat SemiBold"/>
              <a:ea typeface="Montserrat SemiBold"/>
              <a:cs typeface="Montserrat SemiBold"/>
              <a:sym typeface="Montserrat SemiBold"/>
            </a:endParaRPr>
          </a:p>
        </p:txBody>
      </p:sp>
      <p:sp>
        <p:nvSpPr>
          <p:cNvPr id="390" name="Google Shape;390;p17"/>
          <p:cNvSpPr txBox="1"/>
          <p:nvPr/>
        </p:nvSpPr>
        <p:spPr>
          <a:xfrm>
            <a:off x="8124751" y="2471015"/>
            <a:ext cx="157940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uk-UA" sz="2400" b="1" i="0" u="none" strike="noStrike" cap="none" dirty="0" smtClean="0">
                <a:solidFill>
                  <a:srgbClr val="182947"/>
                </a:solidFill>
                <a:latin typeface="Montserrat SemiBold"/>
                <a:ea typeface="Montserrat SemiBold"/>
                <a:cs typeface="Montserrat SemiBold"/>
                <a:sym typeface="Montserrat SemiBold"/>
              </a:rPr>
              <a:t>4</a:t>
            </a:r>
            <a:endParaRPr sz="2400" b="1" i="0" u="none" strike="noStrike" cap="none" dirty="0">
              <a:solidFill>
                <a:srgbClr val="182947"/>
              </a:solidFill>
              <a:latin typeface="Montserrat SemiBold"/>
              <a:ea typeface="Montserrat SemiBold"/>
              <a:cs typeface="Montserrat SemiBold"/>
              <a:sym typeface="Montserrat SemiBold"/>
            </a:endParaRPr>
          </a:p>
        </p:txBody>
      </p:sp>
      <p:sp>
        <p:nvSpPr>
          <p:cNvPr id="392" name="Google Shape;392;p17"/>
          <p:cNvSpPr txBox="1"/>
          <p:nvPr/>
        </p:nvSpPr>
        <p:spPr>
          <a:xfrm>
            <a:off x="8781290" y="5937964"/>
            <a:ext cx="143827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0" i="0" u="none" strike="noStrike" cap="none" dirty="0" smtClean="0">
                <a:solidFill>
                  <a:srgbClr val="182947"/>
                </a:solidFill>
                <a:latin typeface="Montserrat SemiBold"/>
                <a:ea typeface="Montserrat SemiBold"/>
                <a:cs typeface="Montserrat SemiBold"/>
                <a:sym typeface="Montserrat SemiBold"/>
              </a:rPr>
              <a:t>6</a:t>
            </a:r>
            <a:endParaRPr sz="2400" b="0" i="0" u="none" strike="noStrike" cap="none" dirty="0">
              <a:solidFill>
                <a:srgbClr val="182947"/>
              </a:solidFill>
              <a:latin typeface="Montserrat SemiBold"/>
              <a:ea typeface="Montserrat SemiBold"/>
              <a:cs typeface="Montserrat SemiBold"/>
              <a:sym typeface="Montserrat SemiBold"/>
            </a:endParaRPr>
          </a:p>
        </p:txBody>
      </p:sp>
      <p:sp>
        <p:nvSpPr>
          <p:cNvPr id="393" name="Google Shape;393;p17"/>
          <p:cNvSpPr txBox="1"/>
          <p:nvPr/>
        </p:nvSpPr>
        <p:spPr>
          <a:xfrm>
            <a:off x="2505381" y="5904095"/>
            <a:ext cx="617088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smtClean="0">
                <a:solidFill>
                  <a:srgbClr val="182947"/>
                </a:solidFill>
                <a:latin typeface="Montserrat Light"/>
                <a:ea typeface="Montserrat Light"/>
                <a:cs typeface="Montserrat Light"/>
                <a:sym typeface="Montserrat Light"/>
              </a:rPr>
              <a:t> Кримінальні правопорушення проти </a:t>
            </a:r>
          </a:p>
          <a:p>
            <a:pPr marL="0" marR="0" lvl="0" indent="0" algn="l" rtl="0">
              <a:lnSpc>
                <a:spcPct val="100000"/>
              </a:lnSpc>
              <a:spcBef>
                <a:spcPts val="0"/>
              </a:spcBef>
              <a:spcAft>
                <a:spcPts val="0"/>
              </a:spcAft>
              <a:buClr>
                <a:srgbClr val="000000"/>
              </a:buClr>
              <a:buSzPts val="2000"/>
              <a:buFont typeface="Arial"/>
              <a:buNone/>
            </a:pPr>
            <a:r>
              <a:rPr lang="uk-UA" sz="2000" dirty="0" smtClean="0">
                <a:solidFill>
                  <a:srgbClr val="182947"/>
                </a:solidFill>
                <a:latin typeface="Montserrat Light"/>
                <a:ea typeface="Montserrat Light"/>
                <a:cs typeface="Montserrat Light"/>
                <a:sym typeface="Montserrat Light"/>
              </a:rPr>
              <a:t>здоров'я особи</a:t>
            </a:r>
            <a:endParaRPr sz="2000" b="0" i="0" u="none" strike="noStrike" cap="none" dirty="0">
              <a:solidFill>
                <a:srgbClr val="182947"/>
              </a:solidFill>
              <a:latin typeface="Montserrat Light"/>
              <a:ea typeface="Montserrat Light"/>
              <a:cs typeface="Montserrat Light"/>
              <a:sym typeface="Montserrat Light"/>
            </a:endParaRPr>
          </a:p>
        </p:txBody>
      </p:sp>
      <p:pic>
        <p:nvPicPr>
          <p:cNvPr id="1026" name="Picture 2" descr="https://lh3.googleusercontent.com/proxy/CTtR2v0NsftNqVJswu9nKWXZVbjlhuCiOCRcsym4K0ERHSWAeSO23LB30yLRZ-brhK1Wss3rTQF8fSZwIBFqBSMEMdBB714Et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190" y="3333442"/>
            <a:ext cx="1396235" cy="929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cons-png.flaticon.com/512/5351/535142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612" y="4619583"/>
            <a:ext cx="1031482" cy="103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9"/>
          <p:cNvPicPr preferRelativeResize="0"/>
          <p:nvPr/>
        </p:nvPicPr>
        <p:blipFill rotWithShape="1">
          <a:blip r:embed="rId3">
            <a:alphaModFix/>
          </a:blip>
          <a:srcRect/>
          <a:stretch/>
        </p:blipFill>
        <p:spPr>
          <a:xfrm>
            <a:off x="0" y="40"/>
            <a:ext cx="12192073" cy="6857960"/>
          </a:xfrm>
          <a:prstGeom prst="rect">
            <a:avLst/>
          </a:prstGeom>
          <a:noFill/>
          <a:ln>
            <a:noFill/>
          </a:ln>
        </p:spPr>
      </p:pic>
      <p:sp>
        <p:nvSpPr>
          <p:cNvPr id="400" name="Google Shape;400;p19"/>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FFFFFF"/>
                </a:solidFill>
                <a:latin typeface="Montserrat SemiBold"/>
                <a:ea typeface="Montserrat SemiBold"/>
                <a:cs typeface="Montserrat SemiBold"/>
                <a:sym typeface="Montserrat SemiBold"/>
              </a:rPr>
              <a:t>ФОТОЗВІТ</a:t>
            </a:r>
            <a:endParaRPr sz="2800" b="0" i="0" u="none" strike="noStrike" cap="none">
              <a:solidFill>
                <a:srgbClr val="FFFFFF"/>
              </a:solidFill>
              <a:latin typeface="Montserrat SemiBold"/>
              <a:ea typeface="Montserrat SemiBold"/>
              <a:cs typeface="Montserrat SemiBold"/>
              <a:sym typeface="Montserrat SemiBold"/>
            </a:endParaRPr>
          </a:p>
        </p:txBody>
      </p:sp>
      <p:sp>
        <p:nvSpPr>
          <p:cNvPr id="401" name="Google Shape;401;p19" descr="blob:https://web.telegram.org/89bb40be-be5f-4704-819e-feb39ae5d18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03" name="Google Shape;403;p19"/>
          <p:cNvPicPr preferRelativeResize="0"/>
          <p:nvPr/>
        </p:nvPicPr>
        <p:blipFill rotWithShape="1">
          <a:blip r:embed="rId4">
            <a:alphaModFix/>
          </a:blip>
          <a:srcRect/>
          <a:stretch/>
        </p:blipFill>
        <p:spPr>
          <a:xfrm>
            <a:off x="3156177" y="1844046"/>
            <a:ext cx="2702284" cy="2026713"/>
          </a:xfrm>
          <a:prstGeom prst="rect">
            <a:avLst/>
          </a:prstGeom>
          <a:noFill/>
          <a:ln>
            <a:noFill/>
          </a:ln>
        </p:spPr>
      </p:pic>
      <p:pic>
        <p:nvPicPr>
          <p:cNvPr id="405" name="Google Shape;405;p19"/>
          <p:cNvPicPr preferRelativeResize="0"/>
          <p:nvPr/>
        </p:nvPicPr>
        <p:blipFill rotWithShape="1">
          <a:blip r:embed="rId5">
            <a:alphaModFix/>
          </a:blip>
          <a:srcRect/>
          <a:stretch/>
        </p:blipFill>
        <p:spPr>
          <a:xfrm>
            <a:off x="9272833" y="1908012"/>
            <a:ext cx="2708635" cy="2031477"/>
          </a:xfrm>
          <a:prstGeom prst="rect">
            <a:avLst/>
          </a:prstGeom>
          <a:noFill/>
          <a:ln>
            <a:noFill/>
          </a:ln>
        </p:spPr>
      </p:pic>
      <p:pic>
        <p:nvPicPr>
          <p:cNvPr id="406" name="Google Shape;406;p19"/>
          <p:cNvPicPr preferRelativeResize="0"/>
          <p:nvPr/>
        </p:nvPicPr>
        <p:blipFill rotWithShape="1">
          <a:blip r:embed="rId6">
            <a:alphaModFix/>
          </a:blip>
          <a:srcRect/>
          <a:stretch/>
        </p:blipFill>
        <p:spPr>
          <a:xfrm>
            <a:off x="155575" y="4175518"/>
            <a:ext cx="2703092" cy="2027319"/>
          </a:xfrm>
          <a:prstGeom prst="rect">
            <a:avLst/>
          </a:prstGeom>
          <a:noFill/>
          <a:ln>
            <a:noFill/>
          </a:ln>
        </p:spPr>
      </p:pic>
      <p:pic>
        <p:nvPicPr>
          <p:cNvPr id="407" name="Google Shape;407;p19"/>
          <p:cNvPicPr preferRelativeResize="0"/>
          <p:nvPr/>
        </p:nvPicPr>
        <p:blipFill rotWithShape="1">
          <a:blip r:embed="rId7">
            <a:alphaModFix/>
          </a:blip>
          <a:srcRect/>
          <a:stretch/>
        </p:blipFill>
        <p:spPr>
          <a:xfrm>
            <a:off x="6211329" y="4175396"/>
            <a:ext cx="2708635" cy="2031476"/>
          </a:xfrm>
          <a:prstGeom prst="rect">
            <a:avLst/>
          </a:prstGeom>
          <a:noFill/>
          <a:ln>
            <a:noFill/>
          </a:ln>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2833" y="4175517"/>
            <a:ext cx="2708635" cy="203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9111" y="4175396"/>
            <a:ext cx="2836415" cy="21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s://scontent-iev1-1.xx.fbcdn.net/v/t39.30808-6/452436437_903299911824211_2717057300011409555_n.jpg?stp=dst-jpg_s600x600_tt6&amp;_nc_cat=111&amp;ccb=1-7&amp;_nc_sid=833d8c&amp;_nc_ohc=rYvgUhGAUkMQ7kNvgFIcBo4&amp;_nc_zt=23&amp;_nc_ht=scontent-iev1-1.xx&amp;_nc_gid=AAJtTkv_c75l-fy89Kr2n9X&amp;oh=00_AYClRfWhJkv5_Wbfu1xthSDDY-Hb8XafP5ORotTexrAnWQ&amp;oe=67B14B9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1329" y="1844046"/>
            <a:ext cx="2793925" cy="209544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scontent-iev1-1.xx.fbcdn.net/v/t39.30808-6/417453263_704754411766593_5606213216122905799_n.jpg?stp=dst-jpg_p526x395_tt6&amp;_nc_cat=103&amp;ccb=1-7&amp;_nc_sid=127cfc&amp;_nc_ohc=7gEYAfRXD0gQ7kNvgFadblV&amp;_nc_zt=23&amp;_nc_ht=scontent-iev1-1.xx&amp;_nc_gid=A8yW6R865aJ8uxU5oRgtXAQ&amp;oh=00_AYA6kSAdY7C1bZUY2YH-uu3u2iX06NFHi3439fN4fdrf1g&amp;oe=67B15CE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575" y="1844045"/>
            <a:ext cx="2844345" cy="202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20"/>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415" name="Google Shape;415;p20"/>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FFFFFF"/>
                </a:solidFill>
                <a:latin typeface="Montserrat SemiBold"/>
                <a:ea typeface="Montserrat SemiBold"/>
                <a:cs typeface="Montserrat SemiBold"/>
                <a:sym typeface="Montserrat SemiBold"/>
              </a:rPr>
              <a:t>ФОТОЗВІТ</a:t>
            </a:r>
            <a:endParaRPr sz="2800" b="0" i="0" u="none" strike="noStrike" cap="none">
              <a:solidFill>
                <a:srgbClr val="FFFFFF"/>
              </a:solidFill>
              <a:latin typeface="Montserrat SemiBold"/>
              <a:ea typeface="Montserrat SemiBold"/>
              <a:cs typeface="Montserrat SemiBold"/>
              <a:sym typeface="Montserrat SemiBold"/>
            </a:endParaRPr>
          </a:p>
        </p:txBody>
      </p:sp>
      <p:pic>
        <p:nvPicPr>
          <p:cNvPr id="418" name="Google Shape;418;p20"/>
          <p:cNvPicPr preferRelativeResize="0"/>
          <p:nvPr/>
        </p:nvPicPr>
        <p:blipFill rotWithShape="1">
          <a:blip r:embed="rId4">
            <a:alphaModFix/>
          </a:blip>
          <a:srcRect/>
          <a:stretch/>
        </p:blipFill>
        <p:spPr>
          <a:xfrm>
            <a:off x="9335682" y="1911625"/>
            <a:ext cx="2696517" cy="2022388"/>
          </a:xfrm>
          <a:prstGeom prst="rect">
            <a:avLst/>
          </a:prstGeom>
          <a:noFill/>
          <a:ln>
            <a:noFill/>
          </a:ln>
        </p:spPr>
      </p:pic>
      <p:pic>
        <p:nvPicPr>
          <p:cNvPr id="419" name="Google Shape;419;p20"/>
          <p:cNvPicPr preferRelativeResize="0"/>
          <p:nvPr/>
        </p:nvPicPr>
        <p:blipFill rotWithShape="1">
          <a:blip r:embed="rId5">
            <a:alphaModFix/>
          </a:blip>
          <a:srcRect t="21993" r="11758" b="28246"/>
          <a:stretch/>
        </p:blipFill>
        <p:spPr>
          <a:xfrm>
            <a:off x="219962" y="4230142"/>
            <a:ext cx="2702348" cy="2031814"/>
          </a:xfrm>
          <a:prstGeom prst="rect">
            <a:avLst/>
          </a:prstGeom>
          <a:noFill/>
          <a:ln>
            <a:noFill/>
          </a:ln>
        </p:spPr>
      </p:pic>
      <p:pic>
        <p:nvPicPr>
          <p:cNvPr id="421" name="Google Shape;421;p20"/>
          <p:cNvPicPr preferRelativeResize="0"/>
          <p:nvPr/>
        </p:nvPicPr>
        <p:blipFill rotWithShape="1">
          <a:blip r:embed="rId6">
            <a:alphaModFix/>
          </a:blip>
          <a:srcRect/>
          <a:stretch/>
        </p:blipFill>
        <p:spPr>
          <a:xfrm>
            <a:off x="6274659" y="4230142"/>
            <a:ext cx="2709086" cy="2031815"/>
          </a:xfrm>
          <a:prstGeom prst="rect">
            <a:avLst/>
          </a:prstGeom>
          <a:noFill/>
          <a:ln>
            <a:noFill/>
          </a:ln>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5682" y="4230142"/>
            <a:ext cx="2709086" cy="20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4221149"/>
            <a:ext cx="2656149" cy="204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277" y="1911625"/>
            <a:ext cx="2629468" cy="197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1846839"/>
            <a:ext cx="2715852" cy="203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r="19982" b="11376"/>
          <a:stretch/>
        </p:blipFill>
        <p:spPr bwMode="auto">
          <a:xfrm>
            <a:off x="189997" y="1846839"/>
            <a:ext cx="2797567" cy="208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0" y="0"/>
            <a:ext cx="12258677" cy="6857960"/>
          </a:xfrm>
          <a:prstGeom prst="rect">
            <a:avLst/>
          </a:prstGeom>
          <a:noFill/>
          <a:ln>
            <a:noFill/>
          </a:ln>
        </p:spPr>
      </p:pic>
      <p:pic>
        <p:nvPicPr>
          <p:cNvPr id="99" name="Google Shape;99;p2"/>
          <p:cNvPicPr preferRelativeResize="0"/>
          <p:nvPr/>
        </p:nvPicPr>
        <p:blipFill rotWithShape="1">
          <a:blip r:embed="rId4">
            <a:alphaModFix/>
          </a:blip>
          <a:srcRect/>
          <a:stretch/>
        </p:blipFill>
        <p:spPr>
          <a:xfrm>
            <a:off x="458841" y="2013328"/>
            <a:ext cx="1080000" cy="1080000"/>
          </a:xfrm>
          <a:prstGeom prst="rect">
            <a:avLst/>
          </a:prstGeom>
          <a:noFill/>
          <a:ln>
            <a:noFill/>
          </a:ln>
        </p:spPr>
      </p:pic>
      <p:sp>
        <p:nvSpPr>
          <p:cNvPr id="100" name="Google Shape;100;p2"/>
          <p:cNvSpPr txBox="1"/>
          <p:nvPr/>
        </p:nvSpPr>
        <p:spPr>
          <a:xfrm>
            <a:off x="2690952" y="2076269"/>
            <a:ext cx="589856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Medium"/>
                <a:cs typeface="Montserrat Medium"/>
                <a:sym typeface="Montserrat Medium"/>
              </a:rPr>
              <a:t>населених пунктів на території громади</a:t>
            </a:r>
            <a:endParaRPr sz="28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01" name="Google Shape;101;p2"/>
          <p:cNvSpPr txBox="1"/>
          <p:nvPr/>
        </p:nvSpPr>
        <p:spPr>
          <a:xfrm>
            <a:off x="1678496" y="2260934"/>
            <a:ext cx="74422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b="0" i="0" u="none" strike="noStrike" cap="none">
                <a:solidFill>
                  <a:schemeClr val="tx1"/>
                </a:solidFill>
                <a:latin typeface="Proxima Nova" panose="020B0604020202020204" charset="0"/>
                <a:ea typeface="Montserrat SemiBold"/>
                <a:cs typeface="Montserrat SemiBold"/>
                <a:sym typeface="Montserrat SemiBold"/>
              </a:rPr>
              <a:t>11</a:t>
            </a:r>
            <a:endParaRPr sz="3200" b="0" i="0" u="none" strike="noStrike" cap="none">
              <a:solidFill>
                <a:schemeClr val="tx1"/>
              </a:solidFill>
              <a:latin typeface="Proxima Nova" panose="020B0604020202020204" charset="0"/>
              <a:ea typeface="Montserrat SemiBold"/>
              <a:cs typeface="Montserrat SemiBold"/>
              <a:sym typeface="Montserrat SemiBold"/>
            </a:endParaRPr>
          </a:p>
        </p:txBody>
      </p:sp>
      <p:pic>
        <p:nvPicPr>
          <p:cNvPr id="102" name="Google Shape;102;p2"/>
          <p:cNvPicPr preferRelativeResize="0"/>
          <p:nvPr/>
        </p:nvPicPr>
        <p:blipFill rotWithShape="1">
          <a:blip r:embed="rId5">
            <a:alphaModFix/>
          </a:blip>
          <a:srcRect/>
          <a:stretch/>
        </p:blipFill>
        <p:spPr>
          <a:xfrm>
            <a:off x="419368" y="3443764"/>
            <a:ext cx="1149608" cy="1128821"/>
          </a:xfrm>
          <a:prstGeom prst="rect">
            <a:avLst/>
          </a:prstGeom>
          <a:noFill/>
          <a:ln>
            <a:noFill/>
          </a:ln>
        </p:spPr>
      </p:pic>
      <p:sp>
        <p:nvSpPr>
          <p:cNvPr id="103" name="Google Shape;103;p2"/>
          <p:cNvSpPr txBox="1"/>
          <p:nvPr/>
        </p:nvSpPr>
        <p:spPr>
          <a:xfrm>
            <a:off x="3246110" y="3769742"/>
            <a:ext cx="447963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Medium"/>
                <a:cs typeface="Montserrat Medium"/>
                <a:sym typeface="Montserrat Medium"/>
              </a:rPr>
              <a:t>Проживає мешканців</a:t>
            </a:r>
            <a:endParaRPr sz="28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04" name="Google Shape;104;p2"/>
          <p:cNvSpPr txBox="1"/>
          <p:nvPr/>
        </p:nvSpPr>
        <p:spPr>
          <a:xfrm>
            <a:off x="1678496" y="3738965"/>
            <a:ext cx="159409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b="0" i="0" u="none" strike="noStrike" cap="none">
                <a:solidFill>
                  <a:schemeClr val="tx1"/>
                </a:solidFill>
                <a:latin typeface="Proxima Nova" panose="020B0604020202020204" charset="0"/>
                <a:ea typeface="Montserrat SemiBold"/>
                <a:cs typeface="Montserrat SemiBold"/>
                <a:sym typeface="Montserrat SemiBold"/>
              </a:rPr>
              <a:t>80000</a:t>
            </a:r>
            <a:endParaRPr sz="3200" b="0" i="0" u="none" strike="noStrike" cap="none">
              <a:solidFill>
                <a:schemeClr val="tx1"/>
              </a:solidFill>
              <a:latin typeface="Proxima Nova" panose="020B0604020202020204" charset="0"/>
              <a:ea typeface="Montserrat SemiBold"/>
              <a:cs typeface="Montserrat SemiBold"/>
              <a:sym typeface="Montserrat SemiBold"/>
            </a:endParaRPr>
          </a:p>
        </p:txBody>
      </p:sp>
      <p:sp>
        <p:nvSpPr>
          <p:cNvPr id="105" name="Google Shape;105;p2"/>
          <p:cNvSpPr txBox="1"/>
          <p:nvPr/>
        </p:nvSpPr>
        <p:spPr>
          <a:xfrm>
            <a:off x="2587658" y="4903859"/>
            <a:ext cx="579654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Medium"/>
                <a:cs typeface="Montserrat Medium"/>
                <a:sym typeface="Montserrat Medium"/>
              </a:rPr>
              <a:t>Поліцейські офіцери громади, які обслуговують ТГ</a:t>
            </a:r>
            <a:endParaRPr sz="28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06" name="Google Shape;106;p2"/>
          <p:cNvSpPr/>
          <p:nvPr/>
        </p:nvSpPr>
        <p:spPr>
          <a:xfrm>
            <a:off x="431574" y="5112941"/>
            <a:ext cx="1080000" cy="1080000"/>
          </a:xfrm>
          <a:prstGeom prst="ellipse">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Proxima Nova" panose="020B0604020202020204" charset="0"/>
              <a:ea typeface="Calibri"/>
              <a:cs typeface="Calibri"/>
              <a:sym typeface="Calibri"/>
            </a:endParaRPr>
          </a:p>
        </p:txBody>
      </p:sp>
      <p:pic>
        <p:nvPicPr>
          <p:cNvPr id="107" name="Google Shape;107;p2"/>
          <p:cNvPicPr preferRelativeResize="0"/>
          <p:nvPr/>
        </p:nvPicPr>
        <p:blipFill rotWithShape="1">
          <a:blip r:embed="rId6">
            <a:alphaModFix/>
          </a:blip>
          <a:srcRect/>
          <a:stretch/>
        </p:blipFill>
        <p:spPr>
          <a:xfrm>
            <a:off x="562530" y="5257066"/>
            <a:ext cx="818088" cy="791749"/>
          </a:xfrm>
          <a:prstGeom prst="rect">
            <a:avLst/>
          </a:prstGeom>
          <a:noFill/>
          <a:ln>
            <a:noFill/>
          </a:ln>
        </p:spPr>
      </p:pic>
      <p:sp>
        <p:nvSpPr>
          <p:cNvPr id="108" name="Google Shape;108;p2"/>
          <p:cNvSpPr txBox="1"/>
          <p:nvPr/>
        </p:nvSpPr>
        <p:spPr>
          <a:xfrm>
            <a:off x="260272" y="579421"/>
            <a:ext cx="627671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SemiBold"/>
                <a:cs typeface="Montserrat SemiBold"/>
                <a:sym typeface="Montserrat SemiBold"/>
              </a:rPr>
              <a:t>БОЯРСЬКА ТГ</a:t>
            </a:r>
            <a:endParaRPr sz="2800" b="0" i="0" u="none" strike="noStrike" cap="none">
              <a:solidFill>
                <a:schemeClr val="tx1"/>
              </a:solidFill>
              <a:latin typeface="Proxima Nova" panose="020B0604020202020204" charset="0"/>
              <a:ea typeface="Montserrat SemiBold"/>
              <a:cs typeface="Montserrat SemiBold"/>
              <a:sym typeface="Montserrat SemiBold"/>
            </a:endParaRPr>
          </a:p>
        </p:txBody>
      </p:sp>
      <p:cxnSp>
        <p:nvCxnSpPr>
          <p:cNvPr id="109" name="Google Shape;109;p2"/>
          <p:cNvCxnSpPr/>
          <p:nvPr/>
        </p:nvCxnSpPr>
        <p:spPr>
          <a:xfrm flipH="1">
            <a:off x="8652435" y="1974242"/>
            <a:ext cx="12715" cy="4637359"/>
          </a:xfrm>
          <a:prstGeom prst="straightConnector1">
            <a:avLst/>
          </a:prstGeom>
          <a:noFill/>
          <a:ln w="38100" cap="flat" cmpd="sng">
            <a:solidFill>
              <a:schemeClr val="accent4"/>
            </a:solidFill>
            <a:prstDash val="solid"/>
            <a:miter lim="800000"/>
            <a:headEnd type="none" w="sm" len="sm"/>
            <a:tailEnd type="none" w="sm" len="sm"/>
          </a:ln>
        </p:spPr>
      </p:cxnSp>
      <p:sp>
        <p:nvSpPr>
          <p:cNvPr id="110" name="Google Shape;110;p2"/>
          <p:cNvSpPr/>
          <p:nvPr/>
        </p:nvSpPr>
        <p:spPr>
          <a:xfrm>
            <a:off x="2586329" y="5965668"/>
            <a:ext cx="4837728" cy="68501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uk-UA" sz="1800" b="0" i="0" u="none" strike="noStrike" cap="none" dirty="0">
                <a:solidFill>
                  <a:schemeClr val="tx1"/>
                </a:solidFill>
                <a:latin typeface="Proxima Nova" panose="020B0604020202020204" charset="0"/>
                <a:ea typeface="Montserrat Light"/>
                <a:cs typeface="Montserrat Light"/>
                <a:sym typeface="Montserrat Light"/>
              </a:rPr>
              <a:t>АНДРУЩЕНКО </a:t>
            </a:r>
            <a:r>
              <a:rPr lang="uk-UA" sz="1800" b="0" i="0" u="none" strike="noStrike" cap="none" dirty="0" smtClean="0">
                <a:solidFill>
                  <a:schemeClr val="tx1"/>
                </a:solidFill>
                <a:latin typeface="Proxima Nova" panose="020B0604020202020204" charset="0"/>
                <a:ea typeface="Montserrat Light"/>
                <a:cs typeface="Montserrat Light"/>
                <a:sym typeface="Montserrat Light"/>
              </a:rPr>
              <a:t>Олександр, ІВЛЄВ Сергій, МИКОЛАЙЧУК </a:t>
            </a:r>
            <a:r>
              <a:rPr lang="uk-UA" sz="1800" dirty="0">
                <a:solidFill>
                  <a:schemeClr val="tx1"/>
                </a:solidFill>
                <a:latin typeface="Proxima Nova" panose="020B0604020202020204" charset="0"/>
                <a:ea typeface="Montserrat Light"/>
                <a:cs typeface="Montserrat Light"/>
                <a:sym typeface="Montserrat Light"/>
              </a:rPr>
              <a:t>О</a:t>
            </a:r>
            <a:r>
              <a:rPr lang="uk-UA" sz="1800" b="0" i="0" u="none" strike="noStrike" cap="none" dirty="0" smtClean="0">
                <a:solidFill>
                  <a:schemeClr val="tx1"/>
                </a:solidFill>
                <a:latin typeface="Proxima Nova" panose="020B0604020202020204" charset="0"/>
                <a:ea typeface="Montserrat Light"/>
                <a:cs typeface="Montserrat Light"/>
                <a:sym typeface="Montserrat Light"/>
              </a:rPr>
              <a:t>лена</a:t>
            </a:r>
            <a:endParaRPr sz="1800" b="0" i="0" u="none" strike="noStrike" cap="none" dirty="0">
              <a:solidFill>
                <a:schemeClr val="tx1"/>
              </a:solidFill>
              <a:latin typeface="Proxima Nova" panose="020B0604020202020204" charset="0"/>
              <a:ea typeface="Montserrat Light"/>
              <a:cs typeface="Montserrat Light"/>
              <a:sym typeface="Montserrat Light"/>
            </a:endParaRPr>
          </a:p>
        </p:txBody>
      </p:sp>
      <p:sp>
        <p:nvSpPr>
          <p:cNvPr id="111" name="Google Shape;111;p2"/>
          <p:cNvSpPr txBox="1"/>
          <p:nvPr/>
        </p:nvSpPr>
        <p:spPr>
          <a:xfrm>
            <a:off x="1678496" y="5380893"/>
            <a:ext cx="42832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b="1" i="0" u="none" strike="noStrike" cap="none" dirty="0" smtClean="0">
                <a:solidFill>
                  <a:schemeClr val="tx1"/>
                </a:solidFill>
                <a:latin typeface="Proxima Nova" panose="020B0604020202020204" charset="0"/>
                <a:ea typeface="Montserrat SemiBold"/>
                <a:cs typeface="Montserrat SemiBold"/>
                <a:sym typeface="Montserrat SemiBold"/>
              </a:rPr>
              <a:t>3</a:t>
            </a:r>
            <a:endParaRPr sz="3200" b="1" i="0" u="none" strike="noStrike" cap="none" dirty="0">
              <a:solidFill>
                <a:schemeClr val="tx1"/>
              </a:solidFill>
              <a:latin typeface="Proxima Nova" panose="020B0604020202020204" charset="0"/>
              <a:ea typeface="Montserrat SemiBold"/>
              <a:cs typeface="Montserrat SemiBold"/>
              <a:sym typeface="Montserrat SemiBold"/>
            </a:endParaRPr>
          </a:p>
        </p:txBody>
      </p:sp>
      <p:pic>
        <p:nvPicPr>
          <p:cNvPr id="112" name="Google Shape;112;p2"/>
          <p:cNvPicPr preferRelativeResize="0"/>
          <p:nvPr/>
        </p:nvPicPr>
        <p:blipFill rotWithShape="1">
          <a:blip r:embed="rId7">
            <a:alphaModFix/>
          </a:blip>
          <a:srcRect/>
          <a:stretch/>
        </p:blipFill>
        <p:spPr>
          <a:xfrm>
            <a:off x="9712747" y="2260934"/>
            <a:ext cx="1619670" cy="1279934"/>
          </a:xfrm>
          <a:prstGeom prst="rect">
            <a:avLst/>
          </a:prstGeom>
          <a:noFill/>
          <a:ln>
            <a:noFill/>
          </a:ln>
        </p:spPr>
      </p:pic>
      <p:sp>
        <p:nvSpPr>
          <p:cNvPr id="113" name="Google Shape;113;p2"/>
          <p:cNvSpPr txBox="1"/>
          <p:nvPr/>
        </p:nvSpPr>
        <p:spPr>
          <a:xfrm>
            <a:off x="9054941" y="3628417"/>
            <a:ext cx="298790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uk-UA" sz="2400" b="0" i="0" u="none" strike="noStrike" cap="none">
                <a:solidFill>
                  <a:schemeClr val="tx1"/>
                </a:solidFill>
                <a:latin typeface="Proxima Nova" panose="020B0604020202020204" charset="0"/>
                <a:ea typeface="Montserrat Medium"/>
                <a:cs typeface="Montserrat Medium"/>
                <a:sym typeface="Montserrat Medium"/>
              </a:rPr>
              <a:t>У громаді зареєстровано </a:t>
            </a:r>
            <a:endParaRPr sz="24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14" name="Google Shape;114;p2"/>
          <p:cNvSpPr txBox="1"/>
          <p:nvPr/>
        </p:nvSpPr>
        <p:spPr>
          <a:xfrm>
            <a:off x="9905470" y="4546922"/>
            <a:ext cx="14268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2400" dirty="0">
                <a:solidFill>
                  <a:srgbClr val="FFC000"/>
                </a:solidFill>
                <a:latin typeface="Proxima Nova" panose="020B0604020202020204" charset="0"/>
                <a:ea typeface="Montserrat SemiBold"/>
                <a:cs typeface="Montserrat SemiBold"/>
                <a:sym typeface="Montserrat SemiBold"/>
              </a:rPr>
              <a:t>б</a:t>
            </a:r>
            <a:r>
              <a:rPr lang="uk-UA" sz="2400" dirty="0" smtClean="0">
                <a:solidFill>
                  <a:srgbClr val="FFC000"/>
                </a:solidFill>
                <a:latin typeface="Proxima Nova" panose="020B0604020202020204" charset="0"/>
                <a:ea typeface="Montserrat SemiBold"/>
                <a:cs typeface="Montserrat SemiBold"/>
                <a:sym typeface="Montserrat SemiBold"/>
              </a:rPr>
              <a:t>лизько </a:t>
            </a:r>
            <a:r>
              <a:rPr lang="uk-UA" sz="2400" dirty="0" smtClean="0">
                <a:solidFill>
                  <a:schemeClr val="tx1"/>
                </a:solidFill>
                <a:latin typeface="Proxima Nova" panose="020B0604020202020204" charset="0"/>
                <a:ea typeface="Montserrat SemiBold"/>
                <a:cs typeface="Montserrat SemiBold"/>
                <a:sym typeface="Montserrat SemiBold"/>
              </a:rPr>
              <a:t>6,5</a:t>
            </a:r>
            <a:r>
              <a:rPr lang="uk-UA" sz="2400" dirty="0" smtClean="0">
                <a:solidFill>
                  <a:srgbClr val="FFC000"/>
                </a:solidFill>
                <a:latin typeface="Proxima Nova" panose="020B0604020202020204" charset="0"/>
                <a:ea typeface="Montserrat SemiBold"/>
                <a:cs typeface="Montserrat SemiBold"/>
                <a:sym typeface="Montserrat SemiBold"/>
              </a:rPr>
              <a:t> тис.</a:t>
            </a:r>
            <a:endParaRPr sz="3600" b="0" i="0" u="none" strike="noStrike" cap="none" dirty="0">
              <a:solidFill>
                <a:srgbClr val="FFC000"/>
              </a:solidFill>
              <a:latin typeface="Proxima Nova" panose="020B0604020202020204" charset="0"/>
              <a:ea typeface="Montserrat SemiBold"/>
              <a:cs typeface="Montserrat SemiBold"/>
              <a:sym typeface="Montserrat SemiBold"/>
            </a:endParaRPr>
          </a:p>
        </p:txBody>
      </p:sp>
      <p:sp>
        <p:nvSpPr>
          <p:cNvPr id="115" name="Google Shape;115;p2"/>
          <p:cNvSpPr txBox="1"/>
          <p:nvPr/>
        </p:nvSpPr>
        <p:spPr>
          <a:xfrm>
            <a:off x="8865039" y="5257802"/>
            <a:ext cx="324785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uk-UA" sz="2400" b="0" i="0" u="none" strike="noStrike" cap="none">
                <a:solidFill>
                  <a:schemeClr val="tx1"/>
                </a:solidFill>
                <a:latin typeface="Proxima Nova" panose="020B0604020202020204" charset="0"/>
                <a:ea typeface="Montserrat Medium"/>
                <a:cs typeface="Montserrat Medium"/>
                <a:sym typeface="Montserrat Medium"/>
              </a:rPr>
              <a:t>внутрішньо</a:t>
            </a:r>
            <a:endParaRPr>
              <a:solidFill>
                <a:schemeClr val="tx1"/>
              </a:solidFill>
              <a:latin typeface="Proxima Nova" panose="020B0604020202020204" charset="0"/>
            </a:endParaRPr>
          </a:p>
          <a:p>
            <a:pPr marL="0" marR="0" lvl="0" indent="0" algn="ctr" rtl="0">
              <a:lnSpc>
                <a:spcPct val="100000"/>
              </a:lnSpc>
              <a:spcBef>
                <a:spcPts val="0"/>
              </a:spcBef>
              <a:spcAft>
                <a:spcPts val="0"/>
              </a:spcAft>
              <a:buClr>
                <a:srgbClr val="000000"/>
              </a:buClr>
              <a:buSzPts val="2400"/>
              <a:buFont typeface="Arial"/>
              <a:buNone/>
            </a:pPr>
            <a:r>
              <a:rPr lang="uk-UA" sz="2400" b="0" i="0" u="none" strike="noStrike" cap="none">
                <a:solidFill>
                  <a:schemeClr val="tx1"/>
                </a:solidFill>
                <a:latin typeface="Proxima Nova" panose="020B0604020202020204" charset="0"/>
                <a:ea typeface="Montserrat Medium"/>
                <a:cs typeface="Montserrat Medium"/>
                <a:sym typeface="Montserrat Medium"/>
              </a:rPr>
              <a:t>переміщених осіб</a:t>
            </a:r>
            <a:endParaRPr>
              <a:solidFill>
                <a:schemeClr val="tx1"/>
              </a:solidFill>
              <a:latin typeface="Proxima Nova" panose="020B060402020202020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p:cNvPicPr preferRelativeResize="0"/>
          <p:nvPr/>
        </p:nvPicPr>
        <p:blipFill rotWithShape="1">
          <a:blip r:embed="rId3">
            <a:alphaModFix/>
          </a:blip>
          <a:srcRect/>
          <a:stretch/>
        </p:blipFill>
        <p:spPr>
          <a:xfrm>
            <a:off x="0" y="0"/>
            <a:ext cx="12192001" cy="6857960"/>
          </a:xfrm>
          <a:prstGeom prst="rect">
            <a:avLst/>
          </a:prstGeom>
          <a:noFill/>
          <a:ln>
            <a:noFill/>
          </a:ln>
        </p:spPr>
      </p:pic>
      <p:pic>
        <p:nvPicPr>
          <p:cNvPr id="122" name="Google Shape;122;p5"/>
          <p:cNvPicPr preferRelativeResize="0"/>
          <p:nvPr/>
        </p:nvPicPr>
        <p:blipFill rotWithShape="1">
          <a:blip r:embed="rId4">
            <a:alphaModFix/>
          </a:blip>
          <a:srcRect/>
          <a:stretch/>
        </p:blipFill>
        <p:spPr>
          <a:xfrm>
            <a:off x="2658822" y="2286000"/>
            <a:ext cx="629510" cy="629510"/>
          </a:xfrm>
          <a:prstGeom prst="rect">
            <a:avLst/>
          </a:prstGeom>
          <a:noFill/>
          <a:ln>
            <a:noFill/>
          </a:ln>
        </p:spPr>
      </p:pic>
      <p:pic>
        <p:nvPicPr>
          <p:cNvPr id="123" name="Google Shape;123;p5"/>
          <p:cNvPicPr preferRelativeResize="0"/>
          <p:nvPr/>
        </p:nvPicPr>
        <p:blipFill rotWithShape="1">
          <a:blip r:embed="rId5">
            <a:alphaModFix/>
          </a:blip>
          <a:srcRect/>
          <a:stretch/>
        </p:blipFill>
        <p:spPr>
          <a:xfrm>
            <a:off x="8974270" y="2286000"/>
            <a:ext cx="608740" cy="608740"/>
          </a:xfrm>
          <a:prstGeom prst="rect">
            <a:avLst/>
          </a:prstGeom>
          <a:noFill/>
          <a:ln>
            <a:noFill/>
          </a:ln>
        </p:spPr>
      </p:pic>
      <p:sp>
        <p:nvSpPr>
          <p:cNvPr id="124" name="Google Shape;124;p5"/>
          <p:cNvSpPr txBox="1"/>
          <p:nvPr/>
        </p:nvSpPr>
        <p:spPr>
          <a:xfrm>
            <a:off x="1126638" y="2994925"/>
            <a:ext cx="395492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rgbClr val="182947"/>
                </a:solidFill>
                <a:latin typeface="Proxima Nova"/>
                <a:ea typeface="Proxima Nova"/>
                <a:cs typeface="Proxima Nova"/>
                <a:sym typeface="Proxima Nova"/>
              </a:rPr>
              <a:t>Обслугували викликів</a:t>
            </a:r>
            <a:endParaRPr sz="2800" b="0" i="0" u="none" strike="noStrike" cap="none" dirty="0">
              <a:solidFill>
                <a:srgbClr val="182947"/>
              </a:solidFill>
              <a:latin typeface="Proxima Nova"/>
              <a:ea typeface="Proxima Nova"/>
              <a:cs typeface="Proxima Nova"/>
              <a:sym typeface="Proxima Nova"/>
            </a:endParaRPr>
          </a:p>
        </p:txBody>
      </p:sp>
      <p:sp>
        <p:nvSpPr>
          <p:cNvPr id="125" name="Google Shape;125;p5"/>
          <p:cNvSpPr txBox="1"/>
          <p:nvPr/>
        </p:nvSpPr>
        <p:spPr>
          <a:xfrm>
            <a:off x="7166535" y="2994925"/>
            <a:ext cx="401103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Proxima Nova"/>
                <a:ea typeface="Proxima Nova"/>
                <a:cs typeface="Proxima Nova"/>
                <a:sym typeface="Proxima Nova"/>
              </a:rPr>
              <a:t>Розглянули матеріалів</a:t>
            </a:r>
            <a:endParaRPr sz="2800" b="0" i="0" u="none" strike="noStrike" cap="none">
              <a:solidFill>
                <a:srgbClr val="182947"/>
              </a:solidFill>
              <a:latin typeface="Proxima Nova"/>
              <a:ea typeface="Proxima Nova"/>
              <a:cs typeface="Proxima Nova"/>
              <a:sym typeface="Proxima Nova"/>
            </a:endParaRPr>
          </a:p>
        </p:txBody>
      </p:sp>
      <p:sp>
        <p:nvSpPr>
          <p:cNvPr id="126" name="Google Shape;126;p5"/>
          <p:cNvSpPr txBox="1"/>
          <p:nvPr/>
        </p:nvSpPr>
        <p:spPr>
          <a:xfrm>
            <a:off x="2290165" y="4068476"/>
            <a:ext cx="1627874"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uk-UA" sz="6000" b="1" i="0" u="none" strike="noStrike" cap="none" dirty="0" smtClean="0">
                <a:solidFill>
                  <a:srgbClr val="182947"/>
                </a:solidFill>
                <a:latin typeface="Proxima Nova"/>
                <a:ea typeface="Proxima Nova"/>
                <a:cs typeface="Proxima Nova"/>
                <a:sym typeface="Proxima Nova"/>
              </a:rPr>
              <a:t>137</a:t>
            </a:r>
            <a:endParaRPr sz="6000" b="1" i="0" u="none" strike="noStrike" cap="none" dirty="0">
              <a:solidFill>
                <a:srgbClr val="182947"/>
              </a:solidFill>
              <a:latin typeface="Proxima Nova"/>
              <a:ea typeface="Proxima Nova"/>
              <a:cs typeface="Proxima Nova"/>
              <a:sym typeface="Proxima Nova"/>
            </a:endParaRPr>
          </a:p>
        </p:txBody>
      </p:sp>
      <p:cxnSp>
        <p:nvCxnSpPr>
          <p:cNvPr id="127" name="Google Shape;127;p5"/>
          <p:cNvCxnSpPr/>
          <p:nvPr/>
        </p:nvCxnSpPr>
        <p:spPr>
          <a:xfrm>
            <a:off x="6095999" y="2579985"/>
            <a:ext cx="0" cy="3620790"/>
          </a:xfrm>
          <a:prstGeom prst="straightConnector1">
            <a:avLst/>
          </a:prstGeom>
          <a:noFill/>
          <a:ln w="28575" cap="flat" cmpd="sng">
            <a:solidFill>
              <a:schemeClr val="accent4"/>
            </a:solidFill>
            <a:prstDash val="solid"/>
            <a:miter lim="800000"/>
            <a:headEnd type="none" w="sm" len="sm"/>
            <a:tailEnd type="none" w="sm" len="sm"/>
          </a:ln>
        </p:spPr>
      </p:cxnSp>
      <p:sp>
        <p:nvSpPr>
          <p:cNvPr id="128" name="Google Shape;128;p5"/>
          <p:cNvSpPr txBox="1"/>
          <p:nvPr/>
        </p:nvSpPr>
        <p:spPr>
          <a:xfrm>
            <a:off x="277672" y="559343"/>
            <a:ext cx="648508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chemeClr val="lt1"/>
                </a:solidFill>
                <a:latin typeface="Montserrat SemiBold"/>
                <a:ea typeface="Montserrat SemiBold"/>
                <a:cs typeface="Montserrat SemiBold"/>
                <a:sym typeface="Montserrat SemiBold"/>
              </a:rPr>
              <a:t>РЕЗУЛЬТАТИ ДІЯЛЬНОСТІ 2023</a:t>
            </a:r>
            <a:endParaRPr sz="2800" b="0" i="0" u="none" strike="noStrike" cap="none" dirty="0">
              <a:solidFill>
                <a:schemeClr val="lt1"/>
              </a:solidFill>
              <a:latin typeface="Montserrat SemiBold"/>
              <a:ea typeface="Montserrat SemiBold"/>
              <a:cs typeface="Montserrat SemiBold"/>
              <a:sym typeface="Montserrat SemiBold"/>
            </a:endParaRPr>
          </a:p>
        </p:txBody>
      </p:sp>
      <p:sp>
        <p:nvSpPr>
          <p:cNvPr id="129" name="Google Shape;129;p5"/>
          <p:cNvSpPr txBox="1"/>
          <p:nvPr/>
        </p:nvSpPr>
        <p:spPr>
          <a:xfrm>
            <a:off x="8142761" y="4068476"/>
            <a:ext cx="248169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uk-UA" sz="6000" b="1" i="0" u="none" strike="noStrike" cap="none" dirty="0" smtClean="0">
                <a:solidFill>
                  <a:srgbClr val="182947"/>
                </a:solidFill>
                <a:latin typeface="Proxima Nova"/>
                <a:ea typeface="Proxima Nova"/>
                <a:cs typeface="Proxima Nova"/>
                <a:sym typeface="Proxima Nova"/>
              </a:rPr>
              <a:t>2093</a:t>
            </a:r>
            <a:endParaRPr sz="6000" b="1" i="0" u="none" strike="noStrike" cap="none" dirty="0">
              <a:solidFill>
                <a:srgbClr val="182947"/>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rotWithShape="1">
          <a:blip r:embed="rId3">
            <a:alphaModFix/>
          </a:blip>
          <a:srcRect/>
          <a:stretch/>
        </p:blipFill>
        <p:spPr>
          <a:xfrm>
            <a:off x="-1" y="-93321"/>
            <a:ext cx="12192001" cy="6857960"/>
          </a:xfrm>
          <a:prstGeom prst="rect">
            <a:avLst/>
          </a:prstGeom>
          <a:noFill/>
          <a:ln>
            <a:noFill/>
          </a:ln>
        </p:spPr>
      </p:pic>
      <p:sp>
        <p:nvSpPr>
          <p:cNvPr id="136" name="Google Shape;136;p21"/>
          <p:cNvSpPr txBox="1"/>
          <p:nvPr/>
        </p:nvSpPr>
        <p:spPr>
          <a:xfrm>
            <a:off x="334822" y="526948"/>
            <a:ext cx="45038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ВІЙСЬКОВИЙ СТАН</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137" name="Google Shape;137;p21"/>
          <p:cNvSpPr txBox="1"/>
          <p:nvPr/>
        </p:nvSpPr>
        <p:spPr>
          <a:xfrm>
            <a:off x="527720" y="1796453"/>
            <a:ext cx="3434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rgbClr val="182947"/>
                </a:solidFill>
                <a:latin typeface="Proxima Nova"/>
                <a:ea typeface="Proxima Nova"/>
                <a:cs typeface="Proxima Nova"/>
                <a:sym typeface="Proxima Nova"/>
              </a:rPr>
              <a:t>Перевірка ВПО</a:t>
            </a:r>
            <a:endParaRPr sz="2800" b="0" i="0" u="none" strike="noStrike" cap="none" dirty="0">
              <a:solidFill>
                <a:srgbClr val="182947"/>
              </a:solidFill>
              <a:latin typeface="Proxima Nova"/>
              <a:ea typeface="Proxima Nova"/>
              <a:cs typeface="Proxima Nova"/>
              <a:sym typeface="Proxima Nova"/>
            </a:endParaRPr>
          </a:p>
        </p:txBody>
      </p:sp>
      <p:sp>
        <p:nvSpPr>
          <p:cNvPr id="138" name="Google Shape;138;p21"/>
          <p:cNvSpPr txBox="1"/>
          <p:nvPr/>
        </p:nvSpPr>
        <p:spPr>
          <a:xfrm>
            <a:off x="675551" y="3934971"/>
            <a:ext cx="382241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400" b="0" i="0" u="none" strike="noStrike" cap="none" dirty="0">
                <a:solidFill>
                  <a:srgbClr val="182947"/>
                </a:solidFill>
                <a:latin typeface="Proxima Nova"/>
                <a:ea typeface="Proxima Nova"/>
                <a:cs typeface="Proxima Nova"/>
                <a:sym typeface="Proxima Nova"/>
              </a:rPr>
              <a:t>Виявлено </a:t>
            </a:r>
            <a:r>
              <a:rPr lang="uk-UA" sz="2400" b="0" i="0" u="none" strike="noStrike" cap="none" dirty="0" smtClean="0">
                <a:solidFill>
                  <a:srgbClr val="182947"/>
                </a:solidFill>
                <a:latin typeface="Proxima Nova"/>
                <a:ea typeface="Proxima Nova"/>
                <a:cs typeface="Proxima Nova"/>
                <a:sym typeface="Proxima Nova"/>
              </a:rPr>
              <a:t>осіб, які самовільно залишили військові частини</a:t>
            </a:r>
            <a:endParaRPr sz="2400" b="0" i="0" u="none" strike="noStrike" cap="none" dirty="0">
              <a:solidFill>
                <a:srgbClr val="182947"/>
              </a:solidFill>
              <a:latin typeface="Proxima Nova"/>
              <a:ea typeface="Proxima Nova"/>
              <a:cs typeface="Proxima Nova"/>
              <a:sym typeface="Proxima Nova"/>
            </a:endParaRPr>
          </a:p>
        </p:txBody>
      </p:sp>
      <p:pic>
        <p:nvPicPr>
          <p:cNvPr id="140" name="Google Shape;140;p21"/>
          <p:cNvPicPr preferRelativeResize="0"/>
          <p:nvPr/>
        </p:nvPicPr>
        <p:blipFill rotWithShape="1">
          <a:blip r:embed="rId4">
            <a:alphaModFix/>
          </a:blip>
          <a:srcRect/>
          <a:stretch/>
        </p:blipFill>
        <p:spPr>
          <a:xfrm>
            <a:off x="3099149" y="1796453"/>
            <a:ext cx="1379602" cy="1379602"/>
          </a:xfrm>
          <a:prstGeom prst="rect">
            <a:avLst/>
          </a:prstGeom>
          <a:noFill/>
          <a:ln>
            <a:noFill/>
          </a:ln>
        </p:spPr>
      </p:pic>
      <p:sp>
        <p:nvSpPr>
          <p:cNvPr id="141" name="Google Shape;141;p21"/>
          <p:cNvSpPr txBox="1"/>
          <p:nvPr/>
        </p:nvSpPr>
        <p:spPr>
          <a:xfrm>
            <a:off x="675551" y="2311577"/>
            <a:ext cx="1673700"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dirty="0" smtClean="0">
                <a:solidFill>
                  <a:srgbClr val="FFC000"/>
                </a:solidFill>
                <a:latin typeface="Montserrat Medium"/>
                <a:ea typeface="Montserrat Medium"/>
                <a:cs typeface="Montserrat Medium"/>
                <a:sym typeface="Montserrat Medium"/>
              </a:rPr>
              <a:t>301</a:t>
            </a:r>
            <a:endParaRPr sz="4800" b="0" i="0" u="none" strike="noStrike" cap="none" dirty="0">
              <a:solidFill>
                <a:srgbClr val="FFC000"/>
              </a:solidFill>
              <a:latin typeface="Montserrat Medium"/>
              <a:ea typeface="Montserrat Medium"/>
              <a:cs typeface="Montserrat Medium"/>
              <a:sym typeface="Montserrat Medium"/>
            </a:endParaRPr>
          </a:p>
        </p:txBody>
      </p:sp>
      <p:sp>
        <p:nvSpPr>
          <p:cNvPr id="142" name="Google Shape;142;p21"/>
          <p:cNvSpPr txBox="1"/>
          <p:nvPr/>
        </p:nvSpPr>
        <p:spPr>
          <a:xfrm>
            <a:off x="1243504" y="5319925"/>
            <a:ext cx="2003133"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b="1" dirty="0" smtClean="0">
                <a:solidFill>
                  <a:srgbClr val="FFC000"/>
                </a:solidFill>
                <a:latin typeface="Montserrat Medium"/>
                <a:ea typeface="Montserrat Medium"/>
                <a:cs typeface="Montserrat Medium"/>
                <a:sym typeface="Montserrat Medium"/>
              </a:rPr>
              <a:t>11</a:t>
            </a:r>
            <a:endParaRPr sz="4800" b="1" i="0" u="none" strike="noStrike" cap="none" dirty="0">
              <a:solidFill>
                <a:srgbClr val="FFC000"/>
              </a:solidFill>
              <a:latin typeface="Montserrat Medium"/>
              <a:ea typeface="Montserrat Medium"/>
              <a:cs typeface="Montserrat Medium"/>
              <a:sym typeface="Montserrat Medium"/>
            </a:endParaRPr>
          </a:p>
        </p:txBody>
      </p:sp>
      <p:sp>
        <p:nvSpPr>
          <p:cNvPr id="11" name="Google Shape;142;p21"/>
          <p:cNvSpPr txBox="1"/>
          <p:nvPr/>
        </p:nvSpPr>
        <p:spPr>
          <a:xfrm>
            <a:off x="7470131" y="5472325"/>
            <a:ext cx="2003133"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b="1" i="0" u="none" strike="noStrike" cap="none" dirty="0" smtClean="0">
                <a:solidFill>
                  <a:srgbClr val="FFC000"/>
                </a:solidFill>
                <a:latin typeface="Montserrat Medium"/>
                <a:ea typeface="Montserrat Medium"/>
                <a:cs typeface="Montserrat Medium"/>
                <a:sym typeface="Montserrat Medium"/>
              </a:rPr>
              <a:t>113</a:t>
            </a:r>
            <a:endParaRPr sz="4800" b="1" i="0" u="none" strike="noStrike" cap="none" dirty="0">
              <a:solidFill>
                <a:srgbClr val="FFC000"/>
              </a:solidFill>
              <a:latin typeface="Montserrat Medium"/>
              <a:ea typeface="Montserrat Medium"/>
              <a:cs typeface="Montserrat Medium"/>
              <a:sym typeface="Montserrat Medium"/>
            </a:endParaRPr>
          </a:p>
        </p:txBody>
      </p:sp>
      <p:sp>
        <p:nvSpPr>
          <p:cNvPr id="12" name="Google Shape;138;p21"/>
          <p:cNvSpPr txBox="1"/>
          <p:nvPr/>
        </p:nvSpPr>
        <p:spPr>
          <a:xfrm>
            <a:off x="6095999" y="4272037"/>
            <a:ext cx="524691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400" b="0" i="0" u="none" strike="noStrike" cap="none" dirty="0">
                <a:solidFill>
                  <a:srgbClr val="182947"/>
                </a:solidFill>
                <a:latin typeface="Proxima Nova"/>
                <a:ea typeface="Proxima Nova"/>
                <a:cs typeface="Proxima Nova"/>
                <a:sym typeface="Proxima Nova"/>
              </a:rPr>
              <a:t>Виявлено </a:t>
            </a:r>
            <a:r>
              <a:rPr lang="uk-UA" sz="2400" b="0" i="0" u="none" strike="noStrike" cap="none" dirty="0" smtClean="0">
                <a:solidFill>
                  <a:srgbClr val="182947"/>
                </a:solidFill>
                <a:latin typeface="Proxima Nova"/>
                <a:ea typeface="Proxima Nova"/>
                <a:cs typeface="Proxima Nova"/>
                <a:sym typeface="Proxima Nova"/>
              </a:rPr>
              <a:t>осіб, які порушили законодавство </a:t>
            </a:r>
            <a:r>
              <a:rPr lang="uk-UA" sz="2400" dirty="0">
                <a:solidFill>
                  <a:srgbClr val="182947"/>
                </a:solidFill>
                <a:latin typeface="Proxima Nova"/>
                <a:ea typeface="Proxima Nova"/>
                <a:cs typeface="Proxima Nova"/>
                <a:sym typeface="Proxima Nova"/>
              </a:rPr>
              <a:t>У</a:t>
            </a:r>
            <a:r>
              <a:rPr lang="uk-UA" sz="2400" b="0" i="0" u="none" strike="noStrike" cap="none" dirty="0" smtClean="0">
                <a:solidFill>
                  <a:srgbClr val="182947"/>
                </a:solidFill>
                <a:latin typeface="Proxima Nova"/>
                <a:ea typeface="Proxima Nova"/>
                <a:cs typeface="Proxima Nova"/>
                <a:sym typeface="Proxima Nova"/>
              </a:rPr>
              <a:t>країни щодо мобілізації</a:t>
            </a:r>
            <a:endParaRPr sz="2400" b="0" i="0" u="none" strike="noStrike" cap="none" dirty="0">
              <a:solidFill>
                <a:srgbClr val="182947"/>
              </a:solidFill>
              <a:latin typeface="Proxima Nova"/>
              <a:ea typeface="Proxima Nova"/>
              <a:cs typeface="Proxima Nova"/>
              <a:sym typeface="Proxima Nova"/>
            </a:endParaRPr>
          </a:p>
        </p:txBody>
      </p:sp>
      <p:sp>
        <p:nvSpPr>
          <p:cNvPr id="13" name="Google Shape;138;p21"/>
          <p:cNvSpPr txBox="1"/>
          <p:nvPr/>
        </p:nvSpPr>
        <p:spPr>
          <a:xfrm>
            <a:off x="6095998" y="1796453"/>
            <a:ext cx="524691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000" b="0" i="0" u="none" strike="noStrike" cap="none" dirty="0" smtClean="0">
                <a:solidFill>
                  <a:srgbClr val="182947"/>
                </a:solidFill>
                <a:latin typeface="Proxima Nova"/>
                <a:ea typeface="Proxima Nova"/>
                <a:cs typeface="Proxima Nova"/>
                <a:sym typeface="Proxima Nova"/>
              </a:rPr>
              <a:t>Спільні заходи з СБУ та РТЦК з метою виявлення осіб причетні до ДРГ та </a:t>
            </a:r>
          </a:p>
          <a:p>
            <a:pPr marL="0" marR="0" lvl="0" indent="0" algn="l" rtl="0">
              <a:lnSpc>
                <a:spcPct val="100000"/>
              </a:lnSpc>
              <a:spcBef>
                <a:spcPts val="0"/>
              </a:spcBef>
              <a:spcAft>
                <a:spcPts val="0"/>
              </a:spcAft>
              <a:buClr>
                <a:srgbClr val="000000"/>
              </a:buClr>
              <a:buSzPts val="2800"/>
              <a:buFont typeface="Arial"/>
              <a:buNone/>
            </a:pPr>
            <a:r>
              <a:rPr lang="uk-UA" sz="2000" b="0" i="0" u="none" strike="noStrike" cap="none" dirty="0" smtClean="0">
                <a:solidFill>
                  <a:srgbClr val="182947"/>
                </a:solidFill>
                <a:latin typeface="Proxima Nova"/>
                <a:ea typeface="Proxima Nova"/>
                <a:cs typeface="Proxima Nova"/>
                <a:sym typeface="Proxima Nova"/>
              </a:rPr>
              <a:t>осіб які порушили законодавство </a:t>
            </a:r>
            <a:r>
              <a:rPr lang="uk-UA" sz="2000" dirty="0">
                <a:solidFill>
                  <a:srgbClr val="182947"/>
                </a:solidFill>
                <a:latin typeface="Proxima Nova"/>
                <a:ea typeface="Proxima Nova"/>
                <a:cs typeface="Proxima Nova"/>
                <a:sym typeface="Proxima Nova"/>
              </a:rPr>
              <a:t>У</a:t>
            </a:r>
            <a:r>
              <a:rPr lang="uk-UA" sz="2000" b="0" i="0" u="none" strike="noStrike" cap="none" dirty="0" smtClean="0">
                <a:solidFill>
                  <a:srgbClr val="182947"/>
                </a:solidFill>
                <a:latin typeface="Proxima Nova"/>
                <a:ea typeface="Proxima Nova"/>
                <a:cs typeface="Proxima Nova"/>
                <a:sym typeface="Proxima Nova"/>
              </a:rPr>
              <a:t>країни щодо мобілізації</a:t>
            </a:r>
            <a:endParaRPr sz="2000" b="0" i="0" u="none" strike="noStrike" cap="none" dirty="0">
              <a:solidFill>
                <a:srgbClr val="182947"/>
              </a:solidFill>
              <a:latin typeface="Proxima Nova"/>
              <a:ea typeface="Proxima Nova"/>
              <a:cs typeface="Proxima Nova"/>
              <a:sym typeface="Proxima Nova"/>
            </a:endParaRPr>
          </a:p>
        </p:txBody>
      </p:sp>
      <p:sp>
        <p:nvSpPr>
          <p:cNvPr id="14" name="Google Shape;142;p21"/>
          <p:cNvSpPr txBox="1"/>
          <p:nvPr/>
        </p:nvSpPr>
        <p:spPr>
          <a:xfrm>
            <a:off x="7470131" y="3142533"/>
            <a:ext cx="2003133"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b="1" i="0" u="none" strike="noStrike" cap="none" dirty="0" smtClean="0">
                <a:solidFill>
                  <a:srgbClr val="FFC000"/>
                </a:solidFill>
                <a:latin typeface="Montserrat Medium"/>
                <a:ea typeface="Montserrat Medium"/>
                <a:cs typeface="Montserrat Medium"/>
                <a:sym typeface="Montserrat Medium"/>
              </a:rPr>
              <a:t>137</a:t>
            </a:r>
            <a:endParaRPr sz="4800" b="1" i="0" u="none" strike="noStrike" cap="none" dirty="0">
              <a:solidFill>
                <a:srgbClr val="FFC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148" name="Google Shape;148;p10"/>
          <p:cNvSpPr txBox="1"/>
          <p:nvPr/>
        </p:nvSpPr>
        <p:spPr>
          <a:xfrm>
            <a:off x="260272" y="579421"/>
            <a:ext cx="48397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Proxima Nova"/>
                <a:ea typeface="Proxima Nova"/>
                <a:cs typeface="Proxima Nova"/>
                <a:sym typeface="Proxima Nova"/>
              </a:rPr>
              <a:t>ПРОФІЛАКТИЧНА РОБОТА</a:t>
            </a:r>
            <a:endParaRPr sz="2800" b="0" i="0" u="none" strike="noStrike" cap="none">
              <a:solidFill>
                <a:schemeClr val="lt1"/>
              </a:solidFill>
              <a:latin typeface="Proxima Nova"/>
              <a:ea typeface="Proxima Nova"/>
              <a:cs typeface="Proxima Nova"/>
              <a:sym typeface="Proxima Nova"/>
            </a:endParaRPr>
          </a:p>
        </p:txBody>
      </p:sp>
      <p:pic>
        <p:nvPicPr>
          <p:cNvPr id="149" name="Google Shape;149;p10"/>
          <p:cNvPicPr preferRelativeResize="0"/>
          <p:nvPr/>
        </p:nvPicPr>
        <p:blipFill rotWithShape="1">
          <a:blip r:embed="rId4">
            <a:alphaModFix/>
          </a:blip>
          <a:srcRect/>
          <a:stretch/>
        </p:blipFill>
        <p:spPr>
          <a:xfrm>
            <a:off x="1660445" y="1911925"/>
            <a:ext cx="977978" cy="1033591"/>
          </a:xfrm>
          <a:prstGeom prst="rect">
            <a:avLst/>
          </a:prstGeom>
          <a:noFill/>
          <a:ln>
            <a:noFill/>
          </a:ln>
        </p:spPr>
      </p:pic>
      <p:pic>
        <p:nvPicPr>
          <p:cNvPr id="150" name="Google Shape;150;p10"/>
          <p:cNvPicPr preferRelativeResize="0"/>
          <p:nvPr/>
        </p:nvPicPr>
        <p:blipFill rotWithShape="1">
          <a:blip r:embed="rId5">
            <a:alphaModFix/>
          </a:blip>
          <a:srcRect/>
          <a:stretch/>
        </p:blipFill>
        <p:spPr>
          <a:xfrm>
            <a:off x="5580725" y="1911925"/>
            <a:ext cx="1030548" cy="1033591"/>
          </a:xfrm>
          <a:prstGeom prst="rect">
            <a:avLst/>
          </a:prstGeom>
          <a:noFill/>
          <a:ln>
            <a:noFill/>
          </a:ln>
        </p:spPr>
      </p:pic>
      <p:pic>
        <p:nvPicPr>
          <p:cNvPr id="151" name="Google Shape;151;p10"/>
          <p:cNvPicPr preferRelativeResize="0"/>
          <p:nvPr/>
        </p:nvPicPr>
        <p:blipFill rotWithShape="1">
          <a:blip r:embed="rId6">
            <a:alphaModFix/>
          </a:blip>
          <a:srcRect/>
          <a:stretch/>
        </p:blipFill>
        <p:spPr>
          <a:xfrm>
            <a:off x="9553573" y="1911926"/>
            <a:ext cx="981075" cy="955100"/>
          </a:xfrm>
          <a:prstGeom prst="rect">
            <a:avLst/>
          </a:prstGeom>
          <a:noFill/>
          <a:ln>
            <a:noFill/>
          </a:ln>
        </p:spPr>
      </p:pic>
      <p:sp>
        <p:nvSpPr>
          <p:cNvPr id="152" name="Google Shape;152;p10"/>
          <p:cNvSpPr txBox="1"/>
          <p:nvPr/>
        </p:nvSpPr>
        <p:spPr>
          <a:xfrm>
            <a:off x="563600" y="3046994"/>
            <a:ext cx="333268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ГРОМАДСЬКОЇ БЕЗПЕКИ</a:t>
            </a:r>
            <a:endParaRPr/>
          </a:p>
        </p:txBody>
      </p:sp>
      <p:sp>
        <p:nvSpPr>
          <p:cNvPr id="153" name="Google Shape;153;p10"/>
          <p:cNvSpPr txBox="1"/>
          <p:nvPr/>
        </p:nvSpPr>
        <p:spPr>
          <a:xfrm>
            <a:off x="4473574" y="3033314"/>
            <a:ext cx="333268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БЕЗПЕКА ДОРОЖНЬОГО РУХУ</a:t>
            </a:r>
            <a:endParaRPr/>
          </a:p>
        </p:txBody>
      </p:sp>
      <p:sp>
        <p:nvSpPr>
          <p:cNvPr id="154" name="Google Shape;154;p10"/>
          <p:cNvSpPr txBox="1"/>
          <p:nvPr/>
        </p:nvSpPr>
        <p:spPr>
          <a:xfrm>
            <a:off x="8383548" y="3033314"/>
            <a:ext cx="333268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ДОЗВІЛЬНА СИСТЕМА</a:t>
            </a:r>
            <a:endParaRPr/>
          </a:p>
        </p:txBody>
      </p:sp>
      <p:sp>
        <p:nvSpPr>
          <p:cNvPr id="155" name="Google Shape;155;p10"/>
          <p:cNvSpPr txBox="1"/>
          <p:nvPr/>
        </p:nvSpPr>
        <p:spPr>
          <a:xfrm>
            <a:off x="1408030" y="3568892"/>
            <a:ext cx="150456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dirty="0" smtClean="0">
                <a:solidFill>
                  <a:srgbClr val="182947"/>
                </a:solidFill>
                <a:latin typeface="Proxima Nova"/>
                <a:ea typeface="Proxima Nova"/>
                <a:cs typeface="Proxima Nova"/>
                <a:sym typeface="Proxima Nova"/>
              </a:rPr>
              <a:t>39</a:t>
            </a:r>
            <a:endParaRPr sz="6000" b="0" i="0" u="none" strike="noStrike" cap="none" dirty="0">
              <a:solidFill>
                <a:srgbClr val="182947"/>
              </a:solidFill>
              <a:latin typeface="Proxima Nova"/>
              <a:ea typeface="Proxima Nova"/>
              <a:cs typeface="Proxima Nova"/>
              <a:sym typeface="Proxima Nova"/>
            </a:endParaRPr>
          </a:p>
        </p:txBody>
      </p:sp>
      <p:sp>
        <p:nvSpPr>
          <p:cNvPr id="156" name="Google Shape;156;p10"/>
          <p:cNvSpPr txBox="1"/>
          <p:nvPr/>
        </p:nvSpPr>
        <p:spPr>
          <a:xfrm>
            <a:off x="5351911" y="3570917"/>
            <a:ext cx="1712102"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182947"/>
                </a:solidFill>
                <a:latin typeface="Proxima Nova"/>
                <a:ea typeface="Proxima Nova"/>
                <a:cs typeface="Proxima Nova"/>
                <a:sym typeface="Proxima Nova"/>
              </a:rPr>
              <a:t>57</a:t>
            </a:r>
            <a:endParaRPr sz="6000" b="0" i="0" u="none" strike="noStrike" cap="none" dirty="0">
              <a:solidFill>
                <a:srgbClr val="182947"/>
              </a:solidFill>
              <a:latin typeface="Proxima Nova"/>
              <a:ea typeface="Proxima Nova"/>
              <a:cs typeface="Proxima Nova"/>
              <a:sym typeface="Proxima Nova"/>
            </a:endParaRPr>
          </a:p>
        </p:txBody>
      </p:sp>
      <p:sp>
        <p:nvSpPr>
          <p:cNvPr id="157" name="Google Shape;157;p10"/>
          <p:cNvSpPr txBox="1"/>
          <p:nvPr/>
        </p:nvSpPr>
        <p:spPr>
          <a:xfrm>
            <a:off x="9290282" y="3568893"/>
            <a:ext cx="150456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182947"/>
                </a:solidFill>
                <a:latin typeface="Proxima Nova"/>
                <a:ea typeface="Proxima Nova"/>
                <a:cs typeface="Proxima Nova"/>
                <a:sym typeface="Proxima Nova"/>
              </a:rPr>
              <a:t>21</a:t>
            </a:r>
            <a:endParaRPr sz="6000" b="0" i="0" u="none" strike="noStrike" cap="none" dirty="0">
              <a:solidFill>
                <a:srgbClr val="182947"/>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6"/>
          <p:cNvPicPr preferRelativeResize="0"/>
          <p:nvPr/>
        </p:nvPicPr>
        <p:blipFill rotWithShape="1">
          <a:blip r:embed="rId3">
            <a:alphaModFix/>
          </a:blip>
          <a:srcRect/>
          <a:stretch/>
        </p:blipFill>
        <p:spPr>
          <a:xfrm>
            <a:off x="-66677" y="-20232"/>
            <a:ext cx="12258677" cy="6857960"/>
          </a:xfrm>
          <a:prstGeom prst="rect">
            <a:avLst/>
          </a:prstGeom>
          <a:noFill/>
          <a:ln>
            <a:noFill/>
          </a:ln>
        </p:spPr>
      </p:pic>
      <p:sp>
        <p:nvSpPr>
          <p:cNvPr id="163" name="Google Shape;163;p6"/>
          <p:cNvSpPr txBox="1"/>
          <p:nvPr/>
        </p:nvSpPr>
        <p:spPr>
          <a:xfrm>
            <a:off x="260272" y="579421"/>
            <a:ext cx="547208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164" name="Google Shape;164;p6"/>
          <p:cNvSpPr txBox="1"/>
          <p:nvPr/>
        </p:nvSpPr>
        <p:spPr>
          <a:xfrm>
            <a:off x="595232" y="1718495"/>
            <a:ext cx="1128192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запобігання та протидії домашньому насильству</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165" name="Google Shape;165;p6"/>
          <p:cNvCxnSpPr/>
          <p:nvPr/>
        </p:nvCxnSpPr>
        <p:spPr>
          <a:xfrm>
            <a:off x="526668" y="2241675"/>
            <a:ext cx="11101049" cy="0"/>
          </a:xfrm>
          <a:prstGeom prst="straightConnector1">
            <a:avLst/>
          </a:prstGeom>
          <a:noFill/>
          <a:ln w="38100" cap="flat" cmpd="sng">
            <a:solidFill>
              <a:schemeClr val="accent4"/>
            </a:solidFill>
            <a:prstDash val="solid"/>
            <a:miter lim="800000"/>
            <a:headEnd type="none" w="sm" len="sm"/>
            <a:tailEnd type="none" w="sm" len="sm"/>
          </a:ln>
        </p:spPr>
      </p:cxnSp>
      <p:sp>
        <p:nvSpPr>
          <p:cNvPr id="167" name="Google Shape;167;p6"/>
          <p:cNvSpPr txBox="1"/>
          <p:nvPr/>
        </p:nvSpPr>
        <p:spPr>
          <a:xfrm>
            <a:off x="1644255" y="4191764"/>
            <a:ext cx="441840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Light"/>
                <a:ea typeface="Montserrat Light"/>
                <a:cs typeface="Montserrat Light"/>
                <a:sym typeface="Montserrat Light"/>
              </a:rPr>
              <a:t>Винесено термінових заборонних</a:t>
            </a:r>
            <a:endParaRPr sz="12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Light"/>
                <a:ea typeface="Montserrat Light"/>
                <a:cs typeface="Montserrat Light"/>
                <a:sym typeface="Montserrat Light"/>
              </a:rPr>
              <a:t>приписів стосовно кривдників</a:t>
            </a:r>
            <a:endParaRPr sz="1800" b="0" i="0" u="none" strike="noStrike" cap="none">
              <a:solidFill>
                <a:srgbClr val="182947"/>
              </a:solidFill>
              <a:latin typeface="Montserrat Light"/>
              <a:ea typeface="Montserrat Light"/>
              <a:cs typeface="Montserrat Light"/>
              <a:sym typeface="Montserrat Light"/>
            </a:endParaRPr>
          </a:p>
        </p:txBody>
      </p:sp>
      <p:pic>
        <p:nvPicPr>
          <p:cNvPr id="168" name="Google Shape;168;p6"/>
          <p:cNvPicPr preferRelativeResize="0"/>
          <p:nvPr/>
        </p:nvPicPr>
        <p:blipFill rotWithShape="1">
          <a:blip r:embed="rId4">
            <a:alphaModFix/>
          </a:blip>
          <a:srcRect/>
          <a:stretch/>
        </p:blipFill>
        <p:spPr>
          <a:xfrm>
            <a:off x="346621" y="4194570"/>
            <a:ext cx="535584" cy="565011"/>
          </a:xfrm>
          <a:prstGeom prst="rect">
            <a:avLst/>
          </a:prstGeom>
          <a:noFill/>
          <a:ln>
            <a:noFill/>
          </a:ln>
        </p:spPr>
      </p:pic>
      <p:pic>
        <p:nvPicPr>
          <p:cNvPr id="169" name="Google Shape;169;p6"/>
          <p:cNvPicPr preferRelativeResize="0"/>
          <p:nvPr/>
        </p:nvPicPr>
        <p:blipFill rotWithShape="1">
          <a:blip r:embed="rId5">
            <a:alphaModFix/>
          </a:blip>
          <a:srcRect/>
          <a:stretch/>
        </p:blipFill>
        <p:spPr>
          <a:xfrm>
            <a:off x="466687" y="2822642"/>
            <a:ext cx="514749" cy="578666"/>
          </a:xfrm>
          <a:prstGeom prst="rect">
            <a:avLst/>
          </a:prstGeom>
          <a:noFill/>
          <a:ln>
            <a:noFill/>
          </a:ln>
        </p:spPr>
      </p:pic>
      <p:sp>
        <p:nvSpPr>
          <p:cNvPr id="170" name="Google Shape;170;p6"/>
          <p:cNvSpPr txBox="1"/>
          <p:nvPr/>
        </p:nvSpPr>
        <p:spPr>
          <a:xfrm>
            <a:off x="1610124" y="2977989"/>
            <a:ext cx="378623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Light"/>
                <a:ea typeface="Montserrat Light"/>
                <a:cs typeface="Montserrat Light"/>
                <a:sym typeface="Montserrat Light"/>
              </a:rPr>
              <a:t>Кількість кривдників яких взято на облік у </a:t>
            </a:r>
            <a:r>
              <a:rPr lang="uk-UA" sz="1800" b="0" i="0" u="none" strike="noStrike" cap="none" dirty="0" smtClean="0">
                <a:solidFill>
                  <a:srgbClr val="182947"/>
                </a:solidFill>
                <a:latin typeface="Montserrat Light"/>
                <a:ea typeface="Montserrat Light"/>
                <a:cs typeface="Montserrat Light"/>
                <a:sym typeface="Montserrat Light"/>
              </a:rPr>
              <a:t>2024 </a:t>
            </a:r>
            <a:r>
              <a:rPr lang="uk-UA" sz="1800" b="0" i="0" u="none" strike="noStrike" cap="none" dirty="0">
                <a:solidFill>
                  <a:srgbClr val="182947"/>
                </a:solidFill>
                <a:latin typeface="Montserrat Light"/>
                <a:ea typeface="Montserrat Light"/>
                <a:cs typeface="Montserrat Light"/>
                <a:sym typeface="Montserrat Light"/>
              </a:rPr>
              <a:t>році</a:t>
            </a:r>
            <a:endParaRPr sz="1800" b="0" i="0" u="none" strike="noStrike" cap="none" dirty="0">
              <a:solidFill>
                <a:srgbClr val="182947"/>
              </a:solidFill>
              <a:latin typeface="Montserrat Light"/>
              <a:ea typeface="Montserrat Light"/>
              <a:cs typeface="Montserrat Light"/>
              <a:sym typeface="Montserrat Light"/>
            </a:endParaRPr>
          </a:p>
        </p:txBody>
      </p:sp>
      <p:sp>
        <p:nvSpPr>
          <p:cNvPr id="171" name="Google Shape;171;p6"/>
          <p:cNvSpPr txBox="1"/>
          <p:nvPr/>
        </p:nvSpPr>
        <p:spPr>
          <a:xfrm>
            <a:off x="1651629" y="4973287"/>
            <a:ext cx="5098748"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Складено адміністративних протоколів</a:t>
            </a:r>
            <a:endParaRPr sz="1600" b="0" i="0" u="none" strike="noStrike" cap="none" dirty="0">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за порушення ст. 173-2 </a:t>
            </a:r>
            <a:r>
              <a:rPr lang="uk-UA" sz="1600" b="0" i="0" u="none" strike="noStrike" cap="none" dirty="0" err="1">
                <a:solidFill>
                  <a:srgbClr val="182947"/>
                </a:solidFill>
                <a:latin typeface="Montserrat Light"/>
                <a:ea typeface="Montserrat Light"/>
                <a:cs typeface="Montserrat Light"/>
                <a:sym typeface="Montserrat Light"/>
              </a:rPr>
              <a:t>КУпАП</a:t>
            </a:r>
            <a:endParaRPr sz="1600" b="0" i="0" u="none" strike="noStrike" cap="none" dirty="0">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«Вчинення домашнього насильства» </a:t>
            </a:r>
            <a:endParaRPr sz="1600" b="0" i="0" u="none" strike="noStrike" cap="none" dirty="0">
              <a:solidFill>
                <a:srgbClr val="182947"/>
              </a:solidFill>
              <a:latin typeface="Montserrat Light"/>
              <a:ea typeface="Montserrat Light"/>
              <a:cs typeface="Montserrat Light"/>
              <a:sym typeface="Montserrat Light"/>
            </a:endParaRPr>
          </a:p>
        </p:txBody>
      </p:sp>
      <p:sp>
        <p:nvSpPr>
          <p:cNvPr id="172" name="Google Shape;172;p6"/>
          <p:cNvSpPr txBox="1"/>
          <p:nvPr/>
        </p:nvSpPr>
        <p:spPr>
          <a:xfrm>
            <a:off x="881066" y="4236401"/>
            <a:ext cx="91870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dirty="0" smtClean="0">
                <a:solidFill>
                  <a:srgbClr val="182947"/>
                </a:solidFill>
                <a:latin typeface="Montserrat SemiBold"/>
                <a:ea typeface="Montserrat SemiBold"/>
                <a:cs typeface="Montserrat SemiBold"/>
                <a:sym typeface="Montserrat SemiBold"/>
              </a:rPr>
              <a:t>5</a:t>
            </a:r>
            <a:endParaRPr sz="2800" b="0" i="0" u="none" strike="noStrike" cap="none" dirty="0">
              <a:solidFill>
                <a:srgbClr val="182947"/>
              </a:solidFill>
              <a:latin typeface="Montserrat SemiBold"/>
              <a:ea typeface="Montserrat SemiBold"/>
              <a:cs typeface="Montserrat SemiBold"/>
              <a:sym typeface="Montserrat SemiBold"/>
            </a:endParaRPr>
          </a:p>
        </p:txBody>
      </p:sp>
      <p:sp>
        <p:nvSpPr>
          <p:cNvPr id="173" name="Google Shape;173;p6"/>
          <p:cNvSpPr txBox="1"/>
          <p:nvPr/>
        </p:nvSpPr>
        <p:spPr>
          <a:xfrm>
            <a:off x="989974" y="5378837"/>
            <a:ext cx="69495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smtClean="0">
                <a:solidFill>
                  <a:srgbClr val="182947"/>
                </a:solidFill>
                <a:latin typeface="Montserrat SemiBold"/>
                <a:ea typeface="Montserrat SemiBold"/>
                <a:cs typeface="Montserrat SemiBold"/>
                <a:sym typeface="Montserrat SemiBold"/>
              </a:rPr>
              <a:t>49</a:t>
            </a:r>
            <a:endParaRPr sz="2800" b="0" i="0" u="none" strike="noStrike" cap="none" dirty="0">
              <a:solidFill>
                <a:srgbClr val="182947"/>
              </a:solidFill>
              <a:latin typeface="Montserrat SemiBold"/>
              <a:ea typeface="Montserrat SemiBold"/>
              <a:cs typeface="Montserrat SemiBold"/>
              <a:sym typeface="Montserrat SemiBold"/>
            </a:endParaRPr>
          </a:p>
        </p:txBody>
      </p:sp>
      <p:pic>
        <p:nvPicPr>
          <p:cNvPr id="175" name="Google Shape;175;p6"/>
          <p:cNvPicPr preferRelativeResize="0"/>
          <p:nvPr/>
        </p:nvPicPr>
        <p:blipFill rotWithShape="1">
          <a:blip r:embed="rId6">
            <a:alphaModFix/>
          </a:blip>
          <a:srcRect/>
          <a:stretch/>
        </p:blipFill>
        <p:spPr>
          <a:xfrm>
            <a:off x="333769" y="5499667"/>
            <a:ext cx="592782" cy="688301"/>
          </a:xfrm>
          <a:prstGeom prst="rect">
            <a:avLst/>
          </a:prstGeom>
          <a:noFill/>
          <a:ln>
            <a:noFill/>
          </a:ln>
        </p:spPr>
      </p:pic>
      <p:sp>
        <p:nvSpPr>
          <p:cNvPr id="177" name="Google Shape;177;p6"/>
          <p:cNvSpPr txBox="1"/>
          <p:nvPr/>
        </p:nvSpPr>
        <p:spPr>
          <a:xfrm>
            <a:off x="897674" y="2932208"/>
            <a:ext cx="97132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dirty="0" smtClean="0">
                <a:solidFill>
                  <a:srgbClr val="182947"/>
                </a:solidFill>
                <a:latin typeface="Montserrat SemiBold"/>
                <a:ea typeface="Montserrat SemiBold"/>
                <a:cs typeface="Montserrat SemiBold"/>
                <a:sym typeface="Montserrat SemiBold"/>
              </a:rPr>
              <a:t>38</a:t>
            </a:r>
            <a:endParaRPr sz="2800" b="0" i="0" u="none" strike="noStrike" cap="none" dirty="0">
              <a:solidFill>
                <a:srgbClr val="182947"/>
              </a:solidFill>
              <a:latin typeface="Montserrat SemiBold"/>
              <a:ea typeface="Montserrat SemiBold"/>
              <a:cs typeface="Montserrat SemiBold"/>
              <a:sym typeface="Montserrat SemiBold"/>
            </a:endParaRPr>
          </a:p>
        </p:txBody>
      </p:sp>
      <p:sp>
        <p:nvSpPr>
          <p:cNvPr id="178" name="Google Shape;178;p6"/>
          <p:cNvSpPr txBox="1"/>
          <p:nvPr/>
        </p:nvSpPr>
        <p:spPr>
          <a:xfrm>
            <a:off x="1684933" y="5905822"/>
            <a:ext cx="392514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Вироки суду про визнання кривдника винуватим</a:t>
            </a:r>
            <a:endParaRPr sz="1600" b="0" i="0" u="none" strike="noStrike" cap="none">
              <a:solidFill>
                <a:srgbClr val="182947"/>
              </a:solidFill>
              <a:latin typeface="Montserrat Light"/>
              <a:ea typeface="Montserrat Light"/>
              <a:cs typeface="Montserrat Light"/>
              <a:sym typeface="Montserrat Light"/>
            </a:endParaRPr>
          </a:p>
        </p:txBody>
      </p:sp>
      <p:cxnSp>
        <p:nvCxnSpPr>
          <p:cNvPr id="179" name="Google Shape;179;p6"/>
          <p:cNvCxnSpPr/>
          <p:nvPr/>
        </p:nvCxnSpPr>
        <p:spPr>
          <a:xfrm>
            <a:off x="982193" y="5870922"/>
            <a:ext cx="627931" cy="0"/>
          </a:xfrm>
          <a:prstGeom prst="straightConnector1">
            <a:avLst/>
          </a:prstGeom>
          <a:noFill/>
          <a:ln w="19050" cap="flat" cmpd="sng">
            <a:solidFill>
              <a:srgbClr val="182947"/>
            </a:solidFill>
            <a:prstDash val="solid"/>
            <a:round/>
            <a:headEnd type="none" w="sm" len="sm"/>
            <a:tailEnd type="none" w="sm" len="sm"/>
          </a:ln>
        </p:spPr>
      </p:cxnSp>
      <p:sp>
        <p:nvSpPr>
          <p:cNvPr id="180" name="Google Shape;180;p6"/>
          <p:cNvSpPr txBox="1"/>
          <p:nvPr/>
        </p:nvSpPr>
        <p:spPr>
          <a:xfrm>
            <a:off x="994454" y="5886852"/>
            <a:ext cx="6904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dirty="0" smtClean="0">
                <a:solidFill>
                  <a:srgbClr val="182947"/>
                </a:solidFill>
                <a:latin typeface="Montserrat SemiBold"/>
                <a:ea typeface="Montserrat SemiBold"/>
                <a:cs typeface="Montserrat SemiBold"/>
                <a:sym typeface="Montserrat SemiBold"/>
              </a:rPr>
              <a:t>36</a:t>
            </a:r>
            <a:endParaRPr sz="2800" b="0" i="0" u="none" strike="noStrike" cap="none" dirty="0">
              <a:solidFill>
                <a:srgbClr val="182947"/>
              </a:solidFill>
              <a:latin typeface="Montserrat SemiBold"/>
              <a:ea typeface="Montserrat SemiBold"/>
              <a:cs typeface="Montserrat SemiBold"/>
              <a:sym typeface="Montserrat SemiBold"/>
            </a:endParaRPr>
          </a:p>
        </p:txBody>
      </p:sp>
      <p:cxnSp>
        <p:nvCxnSpPr>
          <p:cNvPr id="181" name="Google Shape;181;p6"/>
          <p:cNvCxnSpPr/>
          <p:nvPr/>
        </p:nvCxnSpPr>
        <p:spPr>
          <a:xfrm>
            <a:off x="1748356" y="5870922"/>
            <a:ext cx="4251743" cy="0"/>
          </a:xfrm>
          <a:prstGeom prst="straightConnector1">
            <a:avLst/>
          </a:prstGeom>
          <a:noFill/>
          <a:ln w="19050" cap="flat" cmpd="sng">
            <a:solidFill>
              <a:srgbClr val="182947"/>
            </a:solidFill>
            <a:prstDash val="solid"/>
            <a:round/>
            <a:headEnd type="none" w="sm" len="sm"/>
            <a:tailEnd type="none" w="sm" len="sm"/>
          </a:ln>
        </p:spPr>
      </p:cxnSp>
      <p:pic>
        <p:nvPicPr>
          <p:cNvPr id="182" name="Google Shape;182;p6"/>
          <p:cNvPicPr preferRelativeResize="0"/>
          <p:nvPr/>
        </p:nvPicPr>
        <p:blipFill rotWithShape="1">
          <a:blip r:embed="rId7">
            <a:alphaModFix/>
          </a:blip>
          <a:srcRect/>
          <a:stretch/>
        </p:blipFill>
        <p:spPr>
          <a:xfrm>
            <a:off x="6011390" y="2555866"/>
            <a:ext cx="667982" cy="694314"/>
          </a:xfrm>
          <a:prstGeom prst="rect">
            <a:avLst/>
          </a:prstGeom>
          <a:noFill/>
          <a:ln>
            <a:noFill/>
          </a:ln>
        </p:spPr>
      </p:pic>
      <p:sp>
        <p:nvSpPr>
          <p:cNvPr id="183" name="Google Shape;183;p6"/>
          <p:cNvSpPr txBox="1"/>
          <p:nvPr/>
        </p:nvSpPr>
        <p:spPr>
          <a:xfrm>
            <a:off x="6547972" y="2280318"/>
            <a:ext cx="971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b="0" i="0" u="none" strike="noStrike" cap="none" dirty="0" smtClean="0">
                <a:solidFill>
                  <a:srgbClr val="182947"/>
                </a:solidFill>
                <a:latin typeface="Montserrat SemiBold"/>
                <a:ea typeface="Montserrat SemiBold"/>
                <a:cs typeface="Montserrat SemiBold"/>
                <a:sym typeface="Montserrat SemiBold"/>
              </a:rPr>
              <a:t>24</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84" name="Google Shape;184;p6"/>
          <p:cNvSpPr txBox="1"/>
          <p:nvPr/>
        </p:nvSpPr>
        <p:spPr>
          <a:xfrm>
            <a:off x="7592473" y="2417299"/>
            <a:ext cx="399612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профілактичні заходи</a:t>
            </a:r>
            <a:endParaRPr/>
          </a:p>
        </p:txBody>
      </p:sp>
      <p:cxnSp>
        <p:nvCxnSpPr>
          <p:cNvPr id="185" name="Google Shape;185;p6"/>
          <p:cNvCxnSpPr/>
          <p:nvPr/>
        </p:nvCxnSpPr>
        <p:spPr>
          <a:xfrm rot="10800000" flipH="1">
            <a:off x="6624391" y="2836206"/>
            <a:ext cx="772029" cy="1901"/>
          </a:xfrm>
          <a:prstGeom prst="straightConnector1">
            <a:avLst/>
          </a:prstGeom>
          <a:noFill/>
          <a:ln w="19050" cap="flat" cmpd="sng">
            <a:solidFill>
              <a:srgbClr val="182947"/>
            </a:solidFill>
            <a:prstDash val="solid"/>
            <a:round/>
            <a:headEnd type="none" w="sm" len="sm"/>
            <a:tailEnd type="none" w="sm" len="sm"/>
          </a:ln>
        </p:spPr>
      </p:cxnSp>
      <p:sp>
        <p:nvSpPr>
          <p:cNvPr id="186" name="Google Shape;186;p6"/>
          <p:cNvSpPr txBox="1"/>
          <p:nvPr/>
        </p:nvSpPr>
        <p:spPr>
          <a:xfrm>
            <a:off x="6547972" y="2819826"/>
            <a:ext cx="97132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18</a:t>
            </a:r>
            <a:endParaRPr sz="3200" b="0" i="0" u="none" strike="noStrike" cap="none" dirty="0">
              <a:solidFill>
                <a:srgbClr val="182947"/>
              </a:solidFill>
              <a:latin typeface="Montserrat SemiBold"/>
              <a:ea typeface="Montserrat SemiBold"/>
              <a:cs typeface="Montserrat SemiBold"/>
              <a:sym typeface="Montserrat SemiBold"/>
            </a:endParaRPr>
          </a:p>
        </p:txBody>
      </p:sp>
      <p:cxnSp>
        <p:nvCxnSpPr>
          <p:cNvPr id="187" name="Google Shape;187;p6"/>
          <p:cNvCxnSpPr/>
          <p:nvPr/>
        </p:nvCxnSpPr>
        <p:spPr>
          <a:xfrm>
            <a:off x="7691670" y="2836206"/>
            <a:ext cx="3896929" cy="12552"/>
          </a:xfrm>
          <a:prstGeom prst="straightConnector1">
            <a:avLst/>
          </a:prstGeom>
          <a:noFill/>
          <a:ln w="19050" cap="flat" cmpd="sng">
            <a:solidFill>
              <a:srgbClr val="182947"/>
            </a:solidFill>
            <a:prstDash val="solid"/>
            <a:round/>
            <a:headEnd type="none" w="sm" len="sm"/>
            <a:tailEnd type="none" w="sm" len="sm"/>
          </a:ln>
        </p:spPr>
      </p:cxnSp>
      <p:sp>
        <p:nvSpPr>
          <p:cNvPr id="188" name="Google Shape;188;p6"/>
          <p:cNvSpPr txBox="1"/>
          <p:nvPr/>
        </p:nvSpPr>
        <p:spPr>
          <a:xfrm>
            <a:off x="7601812" y="2859733"/>
            <a:ext cx="43117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600" b="0" i="0" u="none" strike="noStrike" cap="none">
                <a:solidFill>
                  <a:srgbClr val="182947"/>
                </a:solidFill>
                <a:latin typeface="Montserrat Light"/>
                <a:ea typeface="Montserrat Light"/>
                <a:cs typeface="Montserrat Light"/>
                <a:sym typeface="Montserrat Light"/>
              </a:rPr>
              <a:t>виступи перед мешканцями громади на тему запобігання домашнього насильства</a:t>
            </a:r>
            <a:endParaRPr sz="1600" b="0" i="0" u="none" strike="noStrike" cap="none">
              <a:solidFill>
                <a:srgbClr val="182947"/>
              </a:solidFill>
              <a:latin typeface="Montserrat Light"/>
              <a:ea typeface="Montserrat Light"/>
              <a:cs typeface="Montserrat Light"/>
              <a:sym typeface="Montserrat Light"/>
            </a:endParaRPr>
          </a:p>
        </p:txBody>
      </p:sp>
      <p:sp>
        <p:nvSpPr>
          <p:cNvPr id="189" name="Google Shape;189;p6"/>
          <p:cNvSpPr/>
          <p:nvPr/>
        </p:nvSpPr>
        <p:spPr>
          <a:xfrm>
            <a:off x="6300556" y="3879531"/>
            <a:ext cx="5542220" cy="2791013"/>
          </a:xfrm>
          <a:prstGeom prst="rect">
            <a:avLst/>
          </a:prstGeom>
          <a:noFill/>
          <a:ln w="19050"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6"/>
          <p:cNvSpPr txBox="1"/>
          <p:nvPr/>
        </p:nvSpPr>
        <p:spPr>
          <a:xfrm>
            <a:off x="6482419" y="3995224"/>
            <a:ext cx="521934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800" b="1" i="0" u="sng" strike="noStrike" cap="none" dirty="0">
                <a:solidFill>
                  <a:srgbClr val="182947"/>
                </a:solidFill>
                <a:latin typeface="Montserrat Light"/>
                <a:ea typeface="Montserrat Light"/>
                <a:cs typeface="Montserrat Light"/>
                <a:sym typeface="Montserrat Light"/>
              </a:rPr>
              <a:t>Співпраця по напрямку із:</a:t>
            </a:r>
            <a:endParaRPr dirty="0"/>
          </a:p>
          <a:p>
            <a:pPr marL="0" marR="0" lvl="0" indent="0" algn="l" rtl="0">
              <a:lnSpc>
                <a:spcPct val="100000"/>
              </a:lnSpc>
              <a:spcBef>
                <a:spcPts val="0"/>
              </a:spcBef>
              <a:spcAft>
                <a:spcPts val="0"/>
              </a:spcAft>
              <a:buNone/>
            </a:pPr>
            <a:endParaRPr sz="1800" b="1" i="0" u="sng" strike="noStrike" cap="none" dirty="0">
              <a:solidFill>
                <a:srgbClr val="182947"/>
              </a:solidFill>
              <a:latin typeface="Montserrat Light"/>
              <a:ea typeface="Montserrat Light"/>
              <a:cs typeface="Montserrat Light"/>
              <a:sym typeface="Montserrat Light"/>
            </a:endParaRPr>
          </a:p>
          <a:p>
            <a:pPr marL="285750" marR="0" lvl="0" indent="-285750" algn="l" rtl="0">
              <a:lnSpc>
                <a:spcPct val="100000"/>
              </a:lnSpc>
              <a:spcBef>
                <a:spcPts val="0"/>
              </a:spcBef>
              <a:spcAft>
                <a:spcPts val="0"/>
              </a:spcAft>
              <a:buClr>
                <a:srgbClr val="000000"/>
              </a:buClr>
              <a:buSzPts val="1800"/>
              <a:buFont typeface="Noto Sans Symbols"/>
              <a:buChar char="▪"/>
            </a:pPr>
            <a:r>
              <a:rPr lang="uk-UA" sz="1800" b="1" i="0" u="none" strike="noStrike" cap="none" dirty="0">
                <a:solidFill>
                  <a:schemeClr val="tx1"/>
                </a:solidFill>
                <a:latin typeface="Montserrat Light"/>
                <a:ea typeface="Montserrat Light"/>
                <a:cs typeface="Montserrat Light"/>
                <a:sym typeface="Montserrat Light"/>
              </a:rPr>
              <a:t>Службою у справах дітей та сім’ї</a:t>
            </a:r>
            <a:endParaRPr dirty="0">
              <a:solidFill>
                <a:schemeClr val="tx1"/>
              </a:solidFill>
            </a:endParaRPr>
          </a:p>
          <a:p>
            <a:pPr marL="285750" marR="0" lvl="0" indent="-285750" algn="l" rtl="0">
              <a:lnSpc>
                <a:spcPct val="100000"/>
              </a:lnSpc>
              <a:spcBef>
                <a:spcPts val="0"/>
              </a:spcBef>
              <a:spcAft>
                <a:spcPts val="0"/>
              </a:spcAft>
              <a:buClr>
                <a:srgbClr val="000000"/>
              </a:buClr>
              <a:buSzPts val="1800"/>
              <a:buFont typeface="Noto Sans Symbols"/>
              <a:buChar char="▪"/>
            </a:pPr>
            <a:r>
              <a:rPr lang="uk-UA" sz="1800" b="1" i="0" u="none" strike="noStrike" cap="none" dirty="0">
                <a:solidFill>
                  <a:schemeClr val="tx1"/>
                </a:solidFill>
                <a:latin typeface="Montserrat Light"/>
                <a:ea typeface="Montserrat Light"/>
                <a:cs typeface="Montserrat Light"/>
                <a:sym typeface="Montserrat Light"/>
              </a:rPr>
              <a:t>Центри соціально-психологічної допомоги</a:t>
            </a:r>
            <a:endParaRPr dirty="0">
              <a:solidFill>
                <a:schemeClr val="tx1"/>
              </a:solidFill>
            </a:endParaRPr>
          </a:p>
          <a:p>
            <a:pPr marL="285750" marR="0" lvl="0" indent="-285750" algn="l" rtl="0">
              <a:lnSpc>
                <a:spcPct val="100000"/>
              </a:lnSpc>
              <a:spcBef>
                <a:spcPts val="0"/>
              </a:spcBef>
              <a:spcAft>
                <a:spcPts val="0"/>
              </a:spcAft>
              <a:buClr>
                <a:srgbClr val="000000"/>
              </a:buClr>
              <a:buSzPts val="1800"/>
              <a:buFont typeface="Noto Sans Symbols"/>
              <a:buChar char="▪"/>
            </a:pPr>
            <a:r>
              <a:rPr lang="uk-UA" sz="1800" b="1" i="0" u="none" strike="noStrike" cap="none" dirty="0">
                <a:solidFill>
                  <a:schemeClr val="tx1"/>
                </a:solidFill>
                <a:latin typeface="Montserrat Light"/>
                <a:ea typeface="Montserrat Light"/>
                <a:cs typeface="Montserrat Light"/>
                <a:sym typeface="Montserrat Light"/>
              </a:rPr>
              <a:t>Із спеціалістами з Безоплатної вторинної правничої допомоги</a:t>
            </a:r>
            <a:endParaRPr sz="1800" b="1" i="0" u="none" strike="noStrike" cap="none" dirty="0">
              <a:solidFill>
                <a:schemeClr val="tx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196" name="Google Shape;196;p7"/>
          <p:cNvSpPr txBox="1"/>
          <p:nvPr/>
        </p:nvSpPr>
        <p:spPr>
          <a:xfrm>
            <a:off x="260271" y="579421"/>
            <a:ext cx="64419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SemiBold"/>
                <a:cs typeface="Montserrat SemiBold"/>
                <a:sym typeface="Montserrat SemiBold"/>
              </a:rPr>
              <a:t>ПРОФІЛАКТИЧНА РОБОТА</a:t>
            </a:r>
            <a:endParaRPr sz="2800" b="0" i="0" u="none" strike="noStrike" cap="none">
              <a:solidFill>
                <a:schemeClr val="tx1"/>
              </a:solidFill>
              <a:latin typeface="Proxima Nova" panose="020B0604020202020204" charset="0"/>
              <a:ea typeface="Montserrat SemiBold"/>
              <a:cs typeface="Montserrat SemiBold"/>
              <a:sym typeface="Montserrat SemiBold"/>
            </a:endParaRPr>
          </a:p>
        </p:txBody>
      </p:sp>
      <p:sp>
        <p:nvSpPr>
          <p:cNvPr id="197" name="Google Shape;197;p7"/>
          <p:cNvSpPr txBox="1"/>
          <p:nvPr/>
        </p:nvSpPr>
        <p:spPr>
          <a:xfrm>
            <a:off x="2204371" y="1623364"/>
            <a:ext cx="784993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SemiBold"/>
                <a:cs typeface="Montserrat SemiBold"/>
                <a:sym typeface="Montserrat SemiBold"/>
              </a:rPr>
              <a:t>у сфері охорони та захисту прав дітей</a:t>
            </a:r>
            <a:endParaRPr sz="2800" b="0" i="0" u="none" strike="noStrike" cap="none">
              <a:solidFill>
                <a:schemeClr val="tx1"/>
              </a:solidFill>
              <a:latin typeface="Proxima Nova" panose="020B0604020202020204" charset="0"/>
              <a:ea typeface="Montserrat SemiBold"/>
              <a:cs typeface="Montserrat SemiBold"/>
              <a:sym typeface="Montserrat SemiBold"/>
            </a:endParaRPr>
          </a:p>
        </p:txBody>
      </p:sp>
      <p:cxnSp>
        <p:nvCxnSpPr>
          <p:cNvPr id="198" name="Google Shape;198;p7"/>
          <p:cNvCxnSpPr/>
          <p:nvPr/>
        </p:nvCxnSpPr>
        <p:spPr>
          <a:xfrm rot="10800000" flipH="1">
            <a:off x="2204371" y="2094997"/>
            <a:ext cx="7361659" cy="22917"/>
          </a:xfrm>
          <a:prstGeom prst="straightConnector1">
            <a:avLst/>
          </a:prstGeom>
          <a:noFill/>
          <a:ln w="38100" cap="flat" cmpd="sng">
            <a:solidFill>
              <a:schemeClr val="accent4"/>
            </a:solidFill>
            <a:prstDash val="solid"/>
            <a:miter lim="800000"/>
            <a:headEnd type="none" w="sm" len="sm"/>
            <a:tailEnd type="none" w="sm" len="sm"/>
          </a:ln>
        </p:spPr>
      </p:cxnSp>
      <p:pic>
        <p:nvPicPr>
          <p:cNvPr id="199" name="Google Shape;199;p7"/>
          <p:cNvPicPr preferRelativeResize="0"/>
          <p:nvPr/>
        </p:nvPicPr>
        <p:blipFill rotWithShape="1">
          <a:blip r:embed="rId4">
            <a:alphaModFix/>
          </a:blip>
          <a:srcRect/>
          <a:stretch/>
        </p:blipFill>
        <p:spPr>
          <a:xfrm>
            <a:off x="574881" y="2121783"/>
            <a:ext cx="919941" cy="963117"/>
          </a:xfrm>
          <a:prstGeom prst="rect">
            <a:avLst/>
          </a:prstGeom>
          <a:noFill/>
          <a:ln>
            <a:noFill/>
          </a:ln>
        </p:spPr>
      </p:pic>
      <p:sp>
        <p:nvSpPr>
          <p:cNvPr id="200" name="Google Shape;200;p7"/>
          <p:cNvSpPr txBox="1"/>
          <p:nvPr/>
        </p:nvSpPr>
        <p:spPr>
          <a:xfrm>
            <a:off x="1566365" y="2509722"/>
            <a:ext cx="420476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chemeClr val="tx1"/>
                </a:solidFill>
                <a:latin typeface="Proxima Nova" panose="020B0604020202020204" charset="0"/>
                <a:ea typeface="Montserrat Light"/>
                <a:cs typeface="Montserrat Light"/>
                <a:sym typeface="Montserrat Light"/>
              </a:rPr>
              <a:t>На обліку сімей, що опинилися</a:t>
            </a:r>
            <a:endParaRPr sz="1400" b="0" i="0" u="none" strike="noStrike" cap="none">
              <a:solidFill>
                <a:schemeClr val="tx1"/>
              </a:solidFill>
              <a:latin typeface="Proxima Nova" panose="020B0604020202020204"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chemeClr val="tx1"/>
                </a:solidFill>
                <a:latin typeface="Proxima Nova" panose="020B0604020202020204" charset="0"/>
                <a:ea typeface="Montserrat Light"/>
                <a:cs typeface="Montserrat Light"/>
                <a:sym typeface="Montserrat Light"/>
              </a:rPr>
              <a:t>у складних життєвих обставинах</a:t>
            </a:r>
            <a:endParaRPr sz="1800" b="0" i="0" u="none" strike="noStrike" cap="none">
              <a:solidFill>
                <a:schemeClr val="tx1"/>
              </a:solidFill>
              <a:latin typeface="Proxima Nova" panose="020B0604020202020204" charset="0"/>
              <a:ea typeface="Montserrat Light"/>
              <a:cs typeface="Montserrat Light"/>
              <a:sym typeface="Montserrat Light"/>
            </a:endParaRPr>
          </a:p>
        </p:txBody>
      </p:sp>
      <p:sp>
        <p:nvSpPr>
          <p:cNvPr id="201" name="Google Shape;201;p7"/>
          <p:cNvSpPr txBox="1"/>
          <p:nvPr/>
        </p:nvSpPr>
        <p:spPr>
          <a:xfrm>
            <a:off x="602648" y="2881389"/>
            <a:ext cx="996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dirty="0" smtClean="0">
                <a:solidFill>
                  <a:schemeClr val="tx1"/>
                </a:solidFill>
                <a:latin typeface="Proxima Nova" panose="020B0604020202020204" charset="0"/>
                <a:ea typeface="Montserrat SemiBold"/>
                <a:cs typeface="Montserrat SemiBold"/>
                <a:sym typeface="Montserrat SemiBold"/>
              </a:rPr>
              <a:t>44</a:t>
            </a:r>
            <a:endParaRPr sz="3200" b="0" i="0" u="none" strike="noStrike" cap="none" dirty="0">
              <a:solidFill>
                <a:schemeClr val="tx1"/>
              </a:solidFill>
              <a:latin typeface="Proxima Nova" panose="020B0604020202020204" charset="0"/>
              <a:ea typeface="Montserrat SemiBold"/>
              <a:cs typeface="Montserrat SemiBold"/>
              <a:sym typeface="Montserrat SemiBold"/>
            </a:endParaRPr>
          </a:p>
        </p:txBody>
      </p:sp>
      <p:pic>
        <p:nvPicPr>
          <p:cNvPr id="202" name="Google Shape;202;p7"/>
          <p:cNvPicPr preferRelativeResize="0"/>
          <p:nvPr/>
        </p:nvPicPr>
        <p:blipFill rotWithShape="1">
          <a:blip r:embed="rId5">
            <a:alphaModFix/>
          </a:blip>
          <a:srcRect/>
          <a:stretch/>
        </p:blipFill>
        <p:spPr>
          <a:xfrm>
            <a:off x="697492" y="3540586"/>
            <a:ext cx="658391" cy="644169"/>
          </a:xfrm>
          <a:prstGeom prst="rect">
            <a:avLst/>
          </a:prstGeom>
          <a:noFill/>
          <a:ln>
            <a:noFill/>
          </a:ln>
        </p:spPr>
      </p:pic>
      <p:sp>
        <p:nvSpPr>
          <p:cNvPr id="206" name="Google Shape;206;p7"/>
          <p:cNvSpPr/>
          <p:nvPr/>
        </p:nvSpPr>
        <p:spPr>
          <a:xfrm>
            <a:off x="570043" y="3450842"/>
            <a:ext cx="4963702" cy="3015945"/>
          </a:xfrm>
          <a:prstGeom prst="rect">
            <a:avLst/>
          </a:prstGeom>
          <a:noFill/>
          <a:ln w="19050"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tx1"/>
              </a:solidFill>
              <a:latin typeface="Proxima Nova" panose="020B0604020202020204" charset="0"/>
              <a:sym typeface="Arial"/>
            </a:endParaRPr>
          </a:p>
        </p:txBody>
      </p:sp>
      <p:sp>
        <p:nvSpPr>
          <p:cNvPr id="207" name="Google Shape;207;p7"/>
          <p:cNvSpPr/>
          <p:nvPr/>
        </p:nvSpPr>
        <p:spPr>
          <a:xfrm>
            <a:off x="6057045" y="3450843"/>
            <a:ext cx="5510035" cy="3014026"/>
          </a:xfrm>
          <a:prstGeom prst="rect">
            <a:avLst/>
          </a:prstGeom>
          <a:noFill/>
          <a:ln w="19050"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tx1"/>
              </a:solidFill>
              <a:latin typeface="Proxima Nova" panose="020B0604020202020204" charset="0"/>
              <a:sym typeface="Arial"/>
            </a:endParaRPr>
          </a:p>
        </p:txBody>
      </p:sp>
      <p:sp>
        <p:nvSpPr>
          <p:cNvPr id="208" name="Google Shape;208;p7"/>
          <p:cNvSpPr txBox="1"/>
          <p:nvPr/>
        </p:nvSpPr>
        <p:spPr>
          <a:xfrm>
            <a:off x="6140247" y="2509722"/>
            <a:ext cx="4909809"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800" b="1" i="0" u="sng" strike="noStrike" cap="none" dirty="0">
                <a:solidFill>
                  <a:schemeClr val="tx1"/>
                </a:solidFill>
                <a:latin typeface="Proxima Nova" panose="020B0604020202020204" charset="0"/>
                <a:ea typeface="Montserrat Light"/>
                <a:cs typeface="Montserrat Light"/>
                <a:sym typeface="Montserrat Light"/>
              </a:rPr>
              <a:t>Співпраця по напрямку із:</a:t>
            </a:r>
            <a:endParaRPr sz="1800" b="1" i="0" u="sng" strike="noStrike" cap="none" dirty="0">
              <a:solidFill>
                <a:schemeClr val="tx1"/>
              </a:solidFill>
              <a:latin typeface="Proxima Nova" panose="020B0604020202020204" charset="0"/>
              <a:ea typeface="Montserrat Light"/>
              <a:cs typeface="Montserrat Light"/>
              <a:sym typeface="Montserrat Light"/>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Службою у справах дітей та сім’ї</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smtClean="0">
                <a:solidFill>
                  <a:schemeClr val="tx1"/>
                </a:solidFill>
                <a:latin typeface="Proxima Nova" panose="020B0604020202020204" charset="0"/>
                <a:ea typeface="Montserrat Light"/>
                <a:cs typeface="Montserrat Light"/>
                <a:sym typeface="Montserrat Light"/>
              </a:rPr>
              <a:t>Ювенальними поліцейськими</a:t>
            </a:r>
            <a:endParaRPr lang="uk-UA" dirty="0" smtClean="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smtClean="0">
                <a:solidFill>
                  <a:schemeClr val="tx1"/>
                </a:solidFill>
                <a:latin typeface="Proxima Nova" panose="020B0604020202020204" charset="0"/>
                <a:ea typeface="Montserrat Light"/>
                <a:cs typeface="Montserrat Light"/>
                <a:sym typeface="Montserrat Light"/>
              </a:rPr>
              <a:t>Центром </a:t>
            </a:r>
            <a:r>
              <a:rPr lang="uk-UA" sz="1400" b="1" i="0" u="none" strike="noStrike" cap="none" dirty="0">
                <a:solidFill>
                  <a:schemeClr val="tx1"/>
                </a:solidFill>
                <a:latin typeface="Proxima Nova" panose="020B0604020202020204" charset="0"/>
                <a:ea typeface="Montserrat Light"/>
                <a:cs typeface="Montserrat Light"/>
                <a:sym typeface="Montserrat Light"/>
              </a:rPr>
              <a:t>соціально-психологічної допомоги</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smtClean="0">
                <a:solidFill>
                  <a:schemeClr val="tx1"/>
                </a:solidFill>
                <a:latin typeface="Proxima Nova" panose="020B0604020202020204" charset="0"/>
                <a:ea typeface="Montserrat Light"/>
                <a:cs typeface="Montserrat Light"/>
                <a:sym typeface="Montserrat Light"/>
              </a:rPr>
              <a:t>Адміністрацією </a:t>
            </a:r>
            <a:r>
              <a:rPr lang="uk-UA" sz="1400" b="1" i="0" u="none" strike="noStrike" cap="none" dirty="0">
                <a:solidFill>
                  <a:schemeClr val="tx1"/>
                </a:solidFill>
                <a:latin typeface="Proxima Nova" panose="020B0604020202020204" charset="0"/>
                <a:ea typeface="Montserrat Light"/>
                <a:cs typeface="Montserrat Light"/>
                <a:sym typeface="Montserrat Light"/>
              </a:rPr>
              <a:t>Боярського академічного ліцею «Престиж» Боярської міської ради</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ДЮСШ «Максимум»</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Боярського академічного ліцею «Лідер» Боярської міської ради</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Боярського академічного ліцею «Гармонія» </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a:t>
            </a:r>
            <a:r>
              <a:rPr lang="uk-UA" sz="1400" b="1" i="0" u="none" strike="noStrike" cap="none" dirty="0" err="1">
                <a:solidFill>
                  <a:schemeClr val="tx1"/>
                </a:solidFill>
                <a:latin typeface="Proxima Nova" panose="020B0604020202020204" charset="0"/>
                <a:ea typeface="Montserrat Light"/>
                <a:cs typeface="Montserrat Light"/>
                <a:sym typeface="Montserrat Light"/>
              </a:rPr>
              <a:t>Тарасівського</a:t>
            </a:r>
            <a:r>
              <a:rPr lang="uk-UA" sz="1400" b="1" i="0" u="none" strike="noStrike" cap="none" dirty="0">
                <a:solidFill>
                  <a:schemeClr val="tx1"/>
                </a:solidFill>
                <a:latin typeface="Proxima Nova" panose="020B0604020202020204" charset="0"/>
                <a:ea typeface="Montserrat Light"/>
                <a:cs typeface="Montserrat Light"/>
                <a:sym typeface="Montserrat Light"/>
              </a:rPr>
              <a:t> академічного ліцею Боярської міської </a:t>
            </a:r>
            <a:r>
              <a:rPr lang="uk-UA" sz="1400" b="1" i="0" u="none" strike="noStrike" cap="none" dirty="0" smtClean="0">
                <a:solidFill>
                  <a:schemeClr val="tx1"/>
                </a:solidFill>
                <a:latin typeface="Proxima Nova" panose="020B0604020202020204" charset="0"/>
                <a:ea typeface="Montserrat Light"/>
                <a:cs typeface="Montserrat Light"/>
                <a:sym typeface="Montserrat Light"/>
              </a:rPr>
              <a:t>ради</a:t>
            </a:r>
          </a:p>
          <a:p>
            <a:pPr marL="285750" marR="0" lvl="0" indent="-285750" algn="l" rtl="0">
              <a:lnSpc>
                <a:spcPct val="100000"/>
              </a:lnSpc>
              <a:spcBef>
                <a:spcPts val="0"/>
              </a:spcBef>
              <a:spcAft>
                <a:spcPts val="0"/>
              </a:spcAft>
              <a:buClr>
                <a:srgbClr val="000000"/>
              </a:buClr>
              <a:buSzPts val="1400"/>
              <a:buFont typeface="Noto Sans Symbols"/>
              <a:buChar char="▪"/>
            </a:pPr>
            <a:r>
              <a:rPr lang="uk-UA" b="1" dirty="0" smtClean="0">
                <a:solidFill>
                  <a:schemeClr val="tx1"/>
                </a:solidFill>
                <a:latin typeface="Proxima Nova" panose="020B0604020202020204" charset="0"/>
                <a:sym typeface="Montserrat Light"/>
              </a:rPr>
              <a:t>Адміністрацією </a:t>
            </a:r>
            <a:r>
              <a:rPr lang="uk-UA" b="1" dirty="0" err="1" smtClean="0">
                <a:solidFill>
                  <a:schemeClr val="tx1"/>
                </a:solidFill>
                <a:latin typeface="Proxima Nova" panose="020B0604020202020204" charset="0"/>
                <a:sym typeface="Montserrat Light"/>
              </a:rPr>
              <a:t>Забірського</a:t>
            </a:r>
            <a:r>
              <a:rPr lang="uk-UA" b="1" dirty="0" smtClean="0">
                <a:solidFill>
                  <a:schemeClr val="tx1"/>
                </a:solidFill>
                <a:latin typeface="Proxima Nova" panose="020B0604020202020204" charset="0"/>
                <a:sym typeface="Montserrat Light"/>
              </a:rPr>
              <a:t> опорного закладу освіти</a:t>
            </a:r>
          </a:p>
          <a:p>
            <a:pPr marL="285750" indent="-285750">
              <a:buSzPts val="1400"/>
              <a:buFont typeface="Noto Sans Symbols"/>
              <a:buChar char="▪"/>
            </a:pPr>
            <a:r>
              <a:rPr lang="uk-UA" b="1" dirty="0">
                <a:solidFill>
                  <a:schemeClr val="tx1"/>
                </a:solidFill>
                <a:latin typeface="Proxima Nova" panose="020B0604020202020204" charset="0"/>
                <a:ea typeface="Montserrat Light"/>
                <a:cs typeface="Montserrat Light"/>
                <a:sym typeface="Montserrat Light"/>
              </a:rPr>
              <a:t>Адміністрацією </a:t>
            </a:r>
            <a:r>
              <a:rPr lang="uk-UA" b="1" dirty="0" err="1" smtClean="0">
                <a:solidFill>
                  <a:schemeClr val="tx1"/>
                </a:solidFill>
                <a:latin typeface="Proxima Nova" panose="020B0604020202020204" charset="0"/>
                <a:ea typeface="Montserrat Light"/>
                <a:cs typeface="Montserrat Light"/>
                <a:sym typeface="Montserrat Light"/>
              </a:rPr>
              <a:t>Новосілківської</a:t>
            </a:r>
            <a:r>
              <a:rPr lang="uk-UA" b="1" dirty="0" smtClean="0">
                <a:solidFill>
                  <a:schemeClr val="tx1"/>
                </a:solidFill>
                <a:latin typeface="Proxima Nova" panose="020B0604020202020204" charset="0"/>
                <a:ea typeface="Montserrat Light"/>
                <a:cs typeface="Montserrat Light"/>
                <a:sym typeface="Montserrat Light"/>
              </a:rPr>
              <a:t> гімназії Боярської </a:t>
            </a:r>
            <a:r>
              <a:rPr lang="uk-UA" b="1" dirty="0">
                <a:solidFill>
                  <a:schemeClr val="tx1"/>
                </a:solidFill>
                <a:latin typeface="Proxima Nova" panose="020B0604020202020204" charset="0"/>
                <a:ea typeface="Montserrat Light"/>
                <a:cs typeface="Montserrat Light"/>
                <a:sym typeface="Montserrat Light"/>
              </a:rPr>
              <a:t>міської </a:t>
            </a:r>
            <a:r>
              <a:rPr lang="uk-UA" b="1" dirty="0" smtClean="0">
                <a:solidFill>
                  <a:schemeClr val="tx1"/>
                </a:solidFill>
                <a:latin typeface="Proxima Nova" panose="020B0604020202020204" charset="0"/>
                <a:ea typeface="Montserrat Light"/>
                <a:cs typeface="Montserrat Light"/>
                <a:sym typeface="Montserrat Light"/>
              </a:rPr>
              <a:t>ради</a:t>
            </a:r>
            <a:endParaRPr dirty="0">
              <a:solidFill>
                <a:schemeClr val="tx1"/>
              </a:solidFill>
              <a:latin typeface="Proxima Nova" panose="020B0604020202020204" charset="0"/>
            </a:endParaRPr>
          </a:p>
          <a:p>
            <a:pPr marL="285750" marR="0" lvl="0" indent="-171450" algn="l" rtl="0">
              <a:lnSpc>
                <a:spcPct val="100000"/>
              </a:lnSpc>
              <a:spcBef>
                <a:spcPts val="0"/>
              </a:spcBef>
              <a:spcAft>
                <a:spcPts val="0"/>
              </a:spcAft>
              <a:buClr>
                <a:srgbClr val="000000"/>
              </a:buClr>
              <a:buSzPts val="1800"/>
              <a:buFont typeface="Noto Sans Symbols"/>
              <a:buNone/>
            </a:pPr>
            <a:endParaRPr sz="1800" b="1" i="0" u="none" strike="noStrike" cap="none" dirty="0">
              <a:solidFill>
                <a:schemeClr val="tx1"/>
              </a:solidFill>
              <a:latin typeface="Proxima Nova" panose="020B0604020202020204" charset="0"/>
              <a:ea typeface="Montserrat Light"/>
              <a:cs typeface="Montserrat Light"/>
              <a:sym typeface="Montserrat Light"/>
            </a:endParaRPr>
          </a:p>
        </p:txBody>
      </p:sp>
      <p:sp>
        <p:nvSpPr>
          <p:cNvPr id="209" name="Google Shape;209;p7"/>
          <p:cNvSpPr txBox="1"/>
          <p:nvPr/>
        </p:nvSpPr>
        <p:spPr>
          <a:xfrm>
            <a:off x="1407584" y="3540586"/>
            <a:ext cx="387798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800" b="1" i="0" u="sng" strike="noStrike" cap="none">
                <a:solidFill>
                  <a:schemeClr val="tx1"/>
                </a:solidFill>
                <a:latin typeface="Proxima Nova" panose="020B0604020202020204" charset="0"/>
                <a:ea typeface="Montserrat Light"/>
                <a:cs typeface="Montserrat Light"/>
                <a:sym typeface="Montserrat Light"/>
              </a:rPr>
              <a:t>Застосували такі профілактичні</a:t>
            </a:r>
            <a:endParaRPr>
              <a:solidFill>
                <a:schemeClr val="tx1"/>
              </a:solidFill>
              <a:latin typeface="Proxima Nova" panose="020B0604020202020204" charset="0"/>
            </a:endParaRPr>
          </a:p>
          <a:p>
            <a:pPr marL="0" marR="0" lvl="0" indent="0" algn="l" rtl="0">
              <a:lnSpc>
                <a:spcPct val="100000"/>
              </a:lnSpc>
              <a:spcBef>
                <a:spcPts val="0"/>
              </a:spcBef>
              <a:spcAft>
                <a:spcPts val="0"/>
              </a:spcAft>
              <a:buNone/>
            </a:pPr>
            <a:r>
              <a:rPr lang="uk-UA" sz="1800" b="1" i="0" u="sng" strike="noStrike" cap="none">
                <a:solidFill>
                  <a:schemeClr val="tx1"/>
                </a:solidFill>
                <a:latin typeface="Proxima Nova" panose="020B0604020202020204" charset="0"/>
                <a:ea typeface="Montserrat Light"/>
                <a:cs typeface="Montserrat Light"/>
                <a:sym typeface="Montserrat Light"/>
              </a:rPr>
              <a:t>заходи:</a:t>
            </a:r>
            <a:endParaRPr>
              <a:solidFill>
                <a:schemeClr val="tx1"/>
              </a:solidFill>
              <a:latin typeface="Proxima Nova" panose="020B0604020202020204" charset="0"/>
            </a:endParaRPr>
          </a:p>
        </p:txBody>
      </p:sp>
      <p:sp>
        <p:nvSpPr>
          <p:cNvPr id="210" name="Google Shape;210;p7"/>
          <p:cNvSpPr txBox="1"/>
          <p:nvPr/>
        </p:nvSpPr>
        <p:spPr>
          <a:xfrm>
            <a:off x="754339" y="4374726"/>
            <a:ext cx="4595110" cy="147732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Візити</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Профілактичні бесіди</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Консультації з психологами</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Медичний огляд</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Обстеження побутових умов</a:t>
            </a:r>
            <a:endParaRPr>
              <a:solidFill>
                <a:schemeClr val="tx1"/>
              </a:solidFill>
              <a:latin typeface="Proxima Nova" panose="020B060402020202020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232" name="Google Shape;232;p37"/>
          <p:cNvSpPr txBox="1"/>
          <p:nvPr/>
        </p:nvSpPr>
        <p:spPr>
          <a:xfrm>
            <a:off x="260271" y="579421"/>
            <a:ext cx="64419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cxnSp>
        <p:nvCxnSpPr>
          <p:cNvPr id="233" name="Google Shape;233;p37"/>
          <p:cNvCxnSpPr/>
          <p:nvPr/>
        </p:nvCxnSpPr>
        <p:spPr>
          <a:xfrm rot="10800000" flipH="1">
            <a:off x="4138191" y="2213586"/>
            <a:ext cx="3832698" cy="10677"/>
          </a:xfrm>
          <a:prstGeom prst="straightConnector1">
            <a:avLst/>
          </a:prstGeom>
          <a:noFill/>
          <a:ln w="38100" cap="flat" cmpd="sng">
            <a:solidFill>
              <a:schemeClr val="accent4"/>
            </a:solidFill>
            <a:prstDash val="solid"/>
            <a:miter lim="800000"/>
            <a:headEnd type="none" w="sm" len="sm"/>
            <a:tailEnd type="none" w="sm" len="sm"/>
          </a:ln>
        </p:spPr>
      </p:cxnSp>
      <p:sp>
        <p:nvSpPr>
          <p:cNvPr id="234" name="Google Shape;234;p37"/>
          <p:cNvSpPr txBox="1"/>
          <p:nvPr/>
        </p:nvSpPr>
        <p:spPr>
          <a:xfrm>
            <a:off x="4221111" y="1751989"/>
            <a:ext cx="374977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0" i="0" u="none" strike="noStrike" cap="none">
                <a:solidFill>
                  <a:srgbClr val="182947"/>
                </a:solidFill>
                <a:latin typeface="Montserrat SemiBold"/>
                <a:ea typeface="Montserrat SemiBold"/>
                <a:cs typeface="Montserrat SemiBold"/>
                <a:sym typeface="Montserrat SemiBold"/>
              </a:rPr>
              <a:t>У сфері благоустрою</a:t>
            </a:r>
            <a:endParaRPr sz="2400" b="0" i="0" u="none" strike="noStrike" cap="none">
              <a:solidFill>
                <a:srgbClr val="182947"/>
              </a:solidFill>
              <a:latin typeface="Montserrat SemiBold"/>
              <a:ea typeface="Montserrat SemiBold"/>
              <a:cs typeface="Montserrat SemiBold"/>
              <a:sym typeface="Montserrat SemiBold"/>
            </a:endParaRPr>
          </a:p>
        </p:txBody>
      </p:sp>
      <p:sp>
        <p:nvSpPr>
          <p:cNvPr id="235" name="Google Shape;235;p37"/>
          <p:cNvSpPr/>
          <p:nvPr/>
        </p:nvSpPr>
        <p:spPr>
          <a:xfrm>
            <a:off x="260270" y="2402958"/>
            <a:ext cx="4428687" cy="4004180"/>
          </a:xfrm>
          <a:prstGeom prst="rect">
            <a:avLst/>
          </a:prstGeom>
          <a:noFill/>
          <a:ln w="28575"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37"/>
          <p:cNvSpPr txBox="1"/>
          <p:nvPr/>
        </p:nvSpPr>
        <p:spPr>
          <a:xfrm>
            <a:off x="260271" y="2505670"/>
            <a:ext cx="427316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1800" b="1" i="0" u="sng" strike="noStrike" cap="none">
                <a:solidFill>
                  <a:srgbClr val="182947"/>
                </a:solidFill>
                <a:latin typeface="Montserrat Light"/>
                <a:ea typeface="Montserrat Light"/>
                <a:cs typeface="Montserrat Light"/>
                <a:sym typeface="Montserrat Light"/>
              </a:rPr>
              <a:t>Спільно</a:t>
            </a:r>
            <a:endParaRPr/>
          </a:p>
          <a:p>
            <a:pPr marL="0" marR="0" lvl="0" indent="0" algn="ctr" rtl="0">
              <a:lnSpc>
                <a:spcPct val="100000"/>
              </a:lnSpc>
              <a:spcBef>
                <a:spcPts val="0"/>
              </a:spcBef>
              <a:spcAft>
                <a:spcPts val="0"/>
              </a:spcAft>
              <a:buNone/>
            </a:pPr>
            <a:r>
              <a:rPr lang="uk-UA" sz="1800" b="1" i="0" u="sng" strike="noStrike" cap="none">
                <a:solidFill>
                  <a:srgbClr val="182947"/>
                </a:solidFill>
                <a:latin typeface="Montserrat Light"/>
                <a:ea typeface="Montserrat Light"/>
                <a:cs typeface="Montserrat Light"/>
                <a:sym typeface="Montserrat Light"/>
              </a:rPr>
              <a:t>організували/ініціювали/ провели такі профілактичні заходи:</a:t>
            </a:r>
            <a:endParaRPr/>
          </a:p>
        </p:txBody>
      </p:sp>
      <p:pic>
        <p:nvPicPr>
          <p:cNvPr id="237" name="Google Shape;237;p37"/>
          <p:cNvPicPr preferRelativeResize="0"/>
          <p:nvPr/>
        </p:nvPicPr>
        <p:blipFill rotWithShape="1">
          <a:blip r:embed="rId4">
            <a:alphaModFix/>
          </a:blip>
          <a:srcRect/>
          <a:stretch/>
        </p:blipFill>
        <p:spPr>
          <a:xfrm>
            <a:off x="3880883" y="4348716"/>
            <a:ext cx="4465675" cy="2498661"/>
          </a:xfrm>
          <a:prstGeom prst="rect">
            <a:avLst/>
          </a:prstGeom>
          <a:noFill/>
          <a:ln>
            <a:noFill/>
          </a:ln>
        </p:spPr>
      </p:pic>
      <p:sp>
        <p:nvSpPr>
          <p:cNvPr id="238" name="Google Shape;238;p37"/>
          <p:cNvSpPr/>
          <p:nvPr/>
        </p:nvSpPr>
        <p:spPr>
          <a:xfrm>
            <a:off x="7625198" y="2402958"/>
            <a:ext cx="4373208" cy="4004179"/>
          </a:xfrm>
          <a:prstGeom prst="rect">
            <a:avLst/>
          </a:prstGeom>
          <a:noFill/>
          <a:ln w="28575"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9" name="Google Shape;239;p37"/>
          <p:cNvSpPr txBox="1"/>
          <p:nvPr/>
        </p:nvSpPr>
        <p:spPr>
          <a:xfrm>
            <a:off x="7780714" y="2505670"/>
            <a:ext cx="4273169"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1800" b="1" i="0" u="sng" strike="noStrike" cap="none" dirty="0">
                <a:solidFill>
                  <a:srgbClr val="182947"/>
                </a:solidFill>
                <a:latin typeface="Proxima Nova" panose="020B0604020202020204" charset="0"/>
                <a:ea typeface="Montserrat Light"/>
                <a:cs typeface="Montserrat Light"/>
                <a:sym typeface="Montserrat Light"/>
              </a:rPr>
              <a:t>Співпраця по напрямку з такими комунальними службами: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«Боярське головне виробниче управління житлово-комунального господарства»</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«Банно-оздоровчий комплекс Боярської міської ради»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«Боярка-водоканал» </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«Боярський інформаційний центр»</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«Ритуальна служба Боярської міської ради Києво-Святошинського райони Київської області»</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«Оберіг» Боярської міської ради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«Муніципальна безпека»</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Комунальна установа «Центр надання соціальних послуг» Боярської міської ради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КНП «ЛІЛ» БМР</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«Громада»</a:t>
            </a:r>
            <a:endParaRPr dirty="0">
              <a:latin typeface="Proxima Nova" panose="020B0604020202020204" charset="0"/>
            </a:endParaRPr>
          </a:p>
          <a:p>
            <a:pPr marL="285750" marR="0" lvl="0" indent="-209550" algn="l" rtl="0">
              <a:lnSpc>
                <a:spcPct val="100000"/>
              </a:lnSpc>
              <a:spcBef>
                <a:spcPts val="0"/>
              </a:spcBef>
              <a:spcAft>
                <a:spcPts val="0"/>
              </a:spcAft>
              <a:buClr>
                <a:srgbClr val="000000"/>
              </a:buClr>
              <a:buSzPts val="1200"/>
              <a:buFont typeface="Arial"/>
              <a:buNone/>
            </a:pPr>
            <a:endParaRPr sz="1200" b="1" i="0" u="none" strike="noStrike" cap="none" dirty="0">
              <a:solidFill>
                <a:srgbClr val="182947"/>
              </a:solidFill>
              <a:latin typeface="Proxima Nova" panose="020B0604020202020204" charset="0"/>
              <a:ea typeface="Montserrat Light"/>
              <a:cs typeface="Montserrat Light"/>
              <a:sym typeface="Montserrat Light"/>
            </a:endParaRPr>
          </a:p>
          <a:p>
            <a:pPr marL="285750" marR="0" lvl="0" indent="-171450" algn="l" rtl="0">
              <a:lnSpc>
                <a:spcPct val="100000"/>
              </a:lnSpc>
              <a:spcBef>
                <a:spcPts val="0"/>
              </a:spcBef>
              <a:spcAft>
                <a:spcPts val="0"/>
              </a:spcAft>
              <a:buClr>
                <a:srgbClr val="000000"/>
              </a:buClr>
              <a:buSzPts val="1800"/>
              <a:buFont typeface="Arial"/>
              <a:buNone/>
            </a:pPr>
            <a:endParaRPr sz="1800" b="1" i="0" u="sng" strike="noStrike" cap="none" dirty="0">
              <a:solidFill>
                <a:srgbClr val="182947"/>
              </a:solidFill>
              <a:latin typeface="Proxima Nova" panose="020B0604020202020204" charset="0"/>
              <a:ea typeface="Montserrat Light"/>
              <a:cs typeface="Montserrat Light"/>
              <a:sym typeface="Montserrat Light"/>
            </a:endParaRPr>
          </a:p>
        </p:txBody>
      </p:sp>
      <p:sp>
        <p:nvSpPr>
          <p:cNvPr id="240" name="Google Shape;240;p37"/>
          <p:cNvSpPr txBox="1"/>
          <p:nvPr/>
        </p:nvSpPr>
        <p:spPr>
          <a:xfrm>
            <a:off x="5631320" y="3390900"/>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18</a:t>
            </a:r>
            <a:endParaRPr sz="3200" b="0" i="0" u="none" strike="noStrike" cap="none" dirty="0">
              <a:solidFill>
                <a:srgbClr val="182947"/>
              </a:solidFill>
              <a:latin typeface="Montserrat SemiBold"/>
              <a:ea typeface="Montserrat SemiBold"/>
              <a:cs typeface="Montserrat SemiBold"/>
              <a:sym typeface="Montserrat SemiBold"/>
            </a:endParaRPr>
          </a:p>
        </p:txBody>
      </p:sp>
      <p:pic>
        <p:nvPicPr>
          <p:cNvPr id="241" name="Google Shape;241;p37"/>
          <p:cNvPicPr preferRelativeResize="0"/>
          <p:nvPr/>
        </p:nvPicPr>
        <p:blipFill rotWithShape="1">
          <a:blip r:embed="rId5">
            <a:alphaModFix/>
          </a:blip>
          <a:srcRect/>
          <a:stretch/>
        </p:blipFill>
        <p:spPr>
          <a:xfrm>
            <a:off x="5661813" y="2423679"/>
            <a:ext cx="993282" cy="1046232"/>
          </a:xfrm>
          <a:prstGeom prst="rect">
            <a:avLst/>
          </a:prstGeom>
          <a:noFill/>
          <a:ln>
            <a:noFill/>
          </a:ln>
        </p:spPr>
      </p:pic>
      <p:sp>
        <p:nvSpPr>
          <p:cNvPr id="242" name="Google Shape;242;p37"/>
          <p:cNvSpPr txBox="1"/>
          <p:nvPr/>
        </p:nvSpPr>
        <p:spPr>
          <a:xfrm>
            <a:off x="300819" y="3513970"/>
            <a:ext cx="4273169"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Courier New"/>
              <a:buChar char="o"/>
            </a:pPr>
            <a:r>
              <a:rPr lang="uk-UA" sz="1800" b="1" i="0" u="none" strike="noStrike" cap="none">
                <a:solidFill>
                  <a:srgbClr val="182947"/>
                </a:solidFill>
                <a:latin typeface="Montserrat Light"/>
                <a:ea typeface="Montserrat Light"/>
                <a:cs typeface="Montserrat Light"/>
                <a:sym typeface="Montserrat Light"/>
              </a:rPr>
              <a:t>проведення бесід з громадою</a:t>
            </a:r>
            <a:endParaRPr/>
          </a:p>
          <a:p>
            <a:pPr marL="285750" marR="0" lvl="0" indent="-171450" algn="l" rtl="0">
              <a:lnSpc>
                <a:spcPct val="100000"/>
              </a:lnSpc>
              <a:spcBef>
                <a:spcPts val="0"/>
              </a:spcBef>
              <a:spcAft>
                <a:spcPts val="0"/>
              </a:spcAft>
              <a:buClr>
                <a:srgbClr val="000000"/>
              </a:buClr>
              <a:buSzPts val="1800"/>
              <a:buFont typeface="Courier New"/>
              <a:buNone/>
            </a:pPr>
            <a:endParaRPr sz="1800" b="1" i="0" u="none" strike="noStrike" cap="none">
              <a:solidFill>
                <a:srgbClr val="182947"/>
              </a:solidFill>
              <a:latin typeface="Montserrat Light"/>
              <a:ea typeface="Montserrat Light"/>
              <a:cs typeface="Montserrat Light"/>
              <a:sym typeface="Montserrat Light"/>
            </a:endParaRPr>
          </a:p>
          <a:p>
            <a:pPr marL="285750" marR="0" lvl="0" indent="-171450" algn="l" rtl="0">
              <a:lnSpc>
                <a:spcPct val="100000"/>
              </a:lnSpc>
              <a:spcBef>
                <a:spcPts val="0"/>
              </a:spcBef>
              <a:spcAft>
                <a:spcPts val="0"/>
              </a:spcAft>
              <a:buClr>
                <a:srgbClr val="000000"/>
              </a:buClr>
              <a:buSzPts val="1800"/>
              <a:buFont typeface="Courier New"/>
              <a:buNone/>
            </a:pPr>
            <a:endParaRPr sz="1800" b="1" i="0" u="sng" strike="noStrike" cap="none">
              <a:solidFill>
                <a:srgbClr val="182947"/>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8"/>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248" name="Google Shape;248;p38"/>
          <p:cNvSpPr txBox="1"/>
          <p:nvPr/>
        </p:nvSpPr>
        <p:spPr>
          <a:xfrm>
            <a:off x="262645" y="525117"/>
            <a:ext cx="717375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2800" b="1" i="0" u="none" strike="noStrike" cap="none">
                <a:solidFill>
                  <a:schemeClr val="lt1"/>
                </a:solidFill>
                <a:latin typeface="Montserrat SemiBold"/>
                <a:ea typeface="Montserrat SemiBold"/>
                <a:cs typeface="Montserrat SemiBold"/>
                <a:sym typeface="Montserrat SemiBold"/>
              </a:rPr>
              <a:t>ВЗАЄМОДІЯ З ІНШИМИ СЛУЖБАМИ</a:t>
            </a:r>
            <a:endParaRPr/>
          </a:p>
        </p:txBody>
      </p:sp>
      <p:cxnSp>
        <p:nvCxnSpPr>
          <p:cNvPr id="249" name="Google Shape;249;p38"/>
          <p:cNvCxnSpPr/>
          <p:nvPr/>
        </p:nvCxnSpPr>
        <p:spPr>
          <a:xfrm>
            <a:off x="776177" y="2062716"/>
            <a:ext cx="10686155" cy="10360"/>
          </a:xfrm>
          <a:prstGeom prst="straightConnector1">
            <a:avLst/>
          </a:prstGeom>
          <a:noFill/>
          <a:ln w="28575" cap="flat" cmpd="sng">
            <a:solidFill>
              <a:srgbClr val="002060"/>
            </a:solidFill>
            <a:prstDash val="solid"/>
            <a:round/>
            <a:headEnd type="none" w="sm" len="sm"/>
            <a:tailEnd type="none" w="sm" len="sm"/>
          </a:ln>
        </p:spPr>
      </p:cxnSp>
      <p:cxnSp>
        <p:nvCxnSpPr>
          <p:cNvPr id="250" name="Google Shape;250;p38"/>
          <p:cNvCxnSpPr/>
          <p:nvPr/>
        </p:nvCxnSpPr>
        <p:spPr>
          <a:xfrm flipH="1">
            <a:off x="796379" y="2062716"/>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1" name="Google Shape;251;p38"/>
          <p:cNvCxnSpPr/>
          <p:nvPr/>
        </p:nvCxnSpPr>
        <p:spPr>
          <a:xfrm flipH="1">
            <a:off x="2126873" y="2062716"/>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2" name="Google Shape;252;p38"/>
          <p:cNvCxnSpPr/>
          <p:nvPr/>
        </p:nvCxnSpPr>
        <p:spPr>
          <a:xfrm flipH="1">
            <a:off x="3383378" y="2058631"/>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3" name="Google Shape;253;p38"/>
          <p:cNvCxnSpPr/>
          <p:nvPr/>
        </p:nvCxnSpPr>
        <p:spPr>
          <a:xfrm flipH="1">
            <a:off x="4708096" y="2081289"/>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4" name="Google Shape;254;p38"/>
          <p:cNvCxnSpPr/>
          <p:nvPr/>
        </p:nvCxnSpPr>
        <p:spPr>
          <a:xfrm flipH="1">
            <a:off x="6074463" y="2058631"/>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5" name="Google Shape;255;p38"/>
          <p:cNvCxnSpPr/>
          <p:nvPr/>
        </p:nvCxnSpPr>
        <p:spPr>
          <a:xfrm flipH="1">
            <a:off x="7425549" y="2066802"/>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6" name="Google Shape;256;p38"/>
          <p:cNvCxnSpPr/>
          <p:nvPr/>
        </p:nvCxnSpPr>
        <p:spPr>
          <a:xfrm flipH="1">
            <a:off x="8756043" y="2066801"/>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7" name="Google Shape;257;p38"/>
          <p:cNvCxnSpPr/>
          <p:nvPr/>
        </p:nvCxnSpPr>
        <p:spPr>
          <a:xfrm flipH="1">
            <a:off x="10094388" y="2058630"/>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8" name="Google Shape;258;p38"/>
          <p:cNvCxnSpPr/>
          <p:nvPr/>
        </p:nvCxnSpPr>
        <p:spPr>
          <a:xfrm flipH="1">
            <a:off x="11462332" y="2058629"/>
            <a:ext cx="588" cy="944069"/>
          </a:xfrm>
          <a:prstGeom prst="straightConnector1">
            <a:avLst/>
          </a:prstGeom>
          <a:noFill/>
          <a:ln w="28575" cap="flat" cmpd="sng">
            <a:solidFill>
              <a:srgbClr val="002060"/>
            </a:solidFill>
            <a:prstDash val="solid"/>
            <a:round/>
            <a:headEnd type="none" w="sm" len="sm"/>
            <a:tailEnd type="none" w="sm" len="sm"/>
          </a:ln>
        </p:spPr>
      </p:cxnSp>
      <p:sp>
        <p:nvSpPr>
          <p:cNvPr id="259" name="Google Shape;259;p38"/>
          <p:cNvSpPr txBox="1"/>
          <p:nvPr/>
        </p:nvSpPr>
        <p:spPr>
          <a:xfrm rot="-5400000">
            <a:off x="-103265" y="4510540"/>
            <a:ext cx="1811714"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Громадські</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формування</a:t>
            </a:r>
            <a:endParaRPr/>
          </a:p>
        </p:txBody>
      </p:sp>
      <p:sp>
        <p:nvSpPr>
          <p:cNvPr id="260" name="Google Shape;260;p38"/>
          <p:cNvSpPr txBox="1"/>
          <p:nvPr/>
        </p:nvSpPr>
        <p:spPr>
          <a:xfrm rot="-5400000">
            <a:off x="1679560" y="4238549"/>
            <a:ext cx="896399"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ДСНС</a:t>
            </a:r>
            <a:endParaRPr/>
          </a:p>
        </p:txBody>
      </p:sp>
      <p:sp>
        <p:nvSpPr>
          <p:cNvPr id="261" name="Google Shape;261;p38"/>
          <p:cNvSpPr txBox="1"/>
          <p:nvPr/>
        </p:nvSpPr>
        <p:spPr>
          <a:xfrm rot="-5400000">
            <a:off x="2043309" y="5019171"/>
            <a:ext cx="2582759"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2000" b="0" i="0" u="none" strike="noStrike" cap="none">
                <a:solidFill>
                  <a:srgbClr val="182947"/>
                </a:solidFill>
                <a:latin typeface="Montserrat SemiBold"/>
                <a:ea typeface="Montserrat SemiBold"/>
                <a:cs typeface="Montserrat SemiBold"/>
                <a:sym typeface="Montserrat SemiBold"/>
              </a:rPr>
              <a:t>Заклади охорони</a:t>
            </a:r>
            <a:endParaRPr/>
          </a:p>
        </p:txBody>
      </p:sp>
      <p:sp>
        <p:nvSpPr>
          <p:cNvPr id="262" name="Google Shape;262;p38"/>
          <p:cNvSpPr txBox="1"/>
          <p:nvPr/>
        </p:nvSpPr>
        <p:spPr>
          <a:xfrm rot="-5400000">
            <a:off x="3179853" y="4896060"/>
            <a:ext cx="2892137"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Безоплатна вторинна</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Правова допомога</a:t>
            </a:r>
            <a:endParaRPr/>
          </a:p>
        </p:txBody>
      </p:sp>
      <p:sp>
        <p:nvSpPr>
          <p:cNvPr id="263" name="Google Shape;263;p38"/>
          <p:cNvSpPr txBox="1"/>
          <p:nvPr/>
        </p:nvSpPr>
        <p:spPr>
          <a:xfrm rot="-5400000">
            <a:off x="5191206" y="4519193"/>
            <a:ext cx="1552028"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Волонтери</a:t>
            </a:r>
            <a:endParaRPr/>
          </a:p>
        </p:txBody>
      </p:sp>
      <p:sp>
        <p:nvSpPr>
          <p:cNvPr id="264" name="Google Shape;264;p38"/>
          <p:cNvSpPr txBox="1"/>
          <p:nvPr/>
        </p:nvSpPr>
        <p:spPr>
          <a:xfrm rot="-5400000">
            <a:off x="6412475" y="4576259"/>
            <a:ext cx="1943161"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Лісові</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господарства</a:t>
            </a:r>
            <a:endParaRPr/>
          </a:p>
        </p:txBody>
      </p:sp>
      <p:sp>
        <p:nvSpPr>
          <p:cNvPr id="265" name="Google Shape;265;p38"/>
          <p:cNvSpPr txBox="1"/>
          <p:nvPr/>
        </p:nvSpPr>
        <p:spPr>
          <a:xfrm rot="-5400000">
            <a:off x="7756807" y="4576259"/>
            <a:ext cx="1879041"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Рибне</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господарства</a:t>
            </a:r>
            <a:endParaRPr/>
          </a:p>
        </p:txBody>
      </p:sp>
      <p:sp>
        <p:nvSpPr>
          <p:cNvPr id="266" name="Google Shape;266;p38"/>
          <p:cNvSpPr txBox="1"/>
          <p:nvPr/>
        </p:nvSpPr>
        <p:spPr>
          <a:xfrm rot="-5400000">
            <a:off x="8648368" y="5042780"/>
            <a:ext cx="2906565"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Служба</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земельного кадастру</a:t>
            </a:r>
            <a:endParaRPr/>
          </a:p>
        </p:txBody>
      </p:sp>
      <p:sp>
        <p:nvSpPr>
          <p:cNvPr id="267" name="Google Shape;267;p38"/>
          <p:cNvSpPr txBox="1"/>
          <p:nvPr/>
        </p:nvSpPr>
        <p:spPr>
          <a:xfrm rot="-5400000">
            <a:off x="10013198" y="5035493"/>
            <a:ext cx="2768708"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Служба</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соціального захисту</a:t>
            </a:r>
            <a:endParaRPr/>
          </a:p>
        </p:txBody>
      </p:sp>
      <p:pic>
        <p:nvPicPr>
          <p:cNvPr id="268" name="Google Shape;268;p38"/>
          <p:cNvPicPr preferRelativeResize="0"/>
          <p:nvPr/>
        </p:nvPicPr>
        <p:blipFill rotWithShape="1">
          <a:blip r:embed="rId4">
            <a:alphaModFix/>
          </a:blip>
          <a:srcRect/>
          <a:stretch/>
        </p:blipFill>
        <p:spPr>
          <a:xfrm>
            <a:off x="10656886" y="2452882"/>
            <a:ext cx="1590671" cy="1590671"/>
          </a:xfrm>
          <a:prstGeom prst="rect">
            <a:avLst/>
          </a:prstGeom>
          <a:noFill/>
          <a:ln>
            <a:noFill/>
          </a:ln>
        </p:spPr>
      </p:pic>
      <p:pic>
        <p:nvPicPr>
          <p:cNvPr id="269" name="Google Shape;269;p38"/>
          <p:cNvPicPr preferRelativeResize="0"/>
          <p:nvPr/>
        </p:nvPicPr>
        <p:blipFill rotWithShape="1">
          <a:blip r:embed="rId5">
            <a:alphaModFix/>
          </a:blip>
          <a:srcRect/>
          <a:stretch/>
        </p:blipFill>
        <p:spPr>
          <a:xfrm>
            <a:off x="9349868" y="2453236"/>
            <a:ext cx="1575744" cy="1575744"/>
          </a:xfrm>
          <a:prstGeom prst="rect">
            <a:avLst/>
          </a:prstGeom>
          <a:noFill/>
          <a:ln>
            <a:noFill/>
          </a:ln>
        </p:spPr>
      </p:pic>
      <p:pic>
        <p:nvPicPr>
          <p:cNvPr id="270" name="Google Shape;270;p38"/>
          <p:cNvPicPr preferRelativeResize="0"/>
          <p:nvPr/>
        </p:nvPicPr>
        <p:blipFill rotWithShape="1">
          <a:blip r:embed="rId6">
            <a:alphaModFix/>
          </a:blip>
          <a:srcRect/>
          <a:stretch/>
        </p:blipFill>
        <p:spPr>
          <a:xfrm>
            <a:off x="7965469" y="2453761"/>
            <a:ext cx="1596850" cy="1596850"/>
          </a:xfrm>
          <a:prstGeom prst="rect">
            <a:avLst/>
          </a:prstGeom>
          <a:noFill/>
          <a:ln>
            <a:noFill/>
          </a:ln>
        </p:spPr>
      </p:pic>
      <p:pic>
        <p:nvPicPr>
          <p:cNvPr id="271" name="Google Shape;271;p38"/>
          <p:cNvPicPr preferRelativeResize="0"/>
          <p:nvPr/>
        </p:nvPicPr>
        <p:blipFill rotWithShape="1">
          <a:blip r:embed="rId7">
            <a:alphaModFix/>
          </a:blip>
          <a:srcRect/>
          <a:stretch/>
        </p:blipFill>
        <p:spPr>
          <a:xfrm>
            <a:off x="6591546" y="2452882"/>
            <a:ext cx="1588287" cy="1588287"/>
          </a:xfrm>
          <a:prstGeom prst="rect">
            <a:avLst/>
          </a:prstGeom>
          <a:noFill/>
          <a:ln>
            <a:noFill/>
          </a:ln>
        </p:spPr>
      </p:pic>
      <p:pic>
        <p:nvPicPr>
          <p:cNvPr id="272" name="Google Shape;272;p38"/>
          <p:cNvPicPr preferRelativeResize="0"/>
          <p:nvPr/>
        </p:nvPicPr>
        <p:blipFill rotWithShape="1">
          <a:blip r:embed="rId8">
            <a:alphaModFix/>
          </a:blip>
          <a:srcRect/>
          <a:stretch/>
        </p:blipFill>
        <p:spPr>
          <a:xfrm>
            <a:off x="5245706" y="2461052"/>
            <a:ext cx="1560112" cy="1560112"/>
          </a:xfrm>
          <a:prstGeom prst="rect">
            <a:avLst/>
          </a:prstGeom>
          <a:noFill/>
          <a:ln>
            <a:noFill/>
          </a:ln>
        </p:spPr>
      </p:pic>
      <p:pic>
        <p:nvPicPr>
          <p:cNvPr id="273" name="Google Shape;273;p38"/>
          <p:cNvPicPr preferRelativeResize="0"/>
          <p:nvPr/>
        </p:nvPicPr>
        <p:blipFill rotWithShape="1">
          <a:blip r:embed="rId9">
            <a:alphaModFix/>
          </a:blip>
          <a:srcRect/>
          <a:stretch/>
        </p:blipFill>
        <p:spPr>
          <a:xfrm>
            <a:off x="3897342" y="2461052"/>
            <a:ext cx="1560112" cy="1560112"/>
          </a:xfrm>
          <a:prstGeom prst="rect">
            <a:avLst/>
          </a:prstGeom>
          <a:noFill/>
          <a:ln>
            <a:noFill/>
          </a:ln>
        </p:spPr>
      </p:pic>
      <p:pic>
        <p:nvPicPr>
          <p:cNvPr id="274" name="Google Shape;274;p38"/>
          <p:cNvPicPr preferRelativeResize="0"/>
          <p:nvPr/>
        </p:nvPicPr>
        <p:blipFill rotWithShape="1">
          <a:blip r:embed="rId10">
            <a:alphaModFix/>
          </a:blip>
          <a:srcRect/>
          <a:stretch/>
        </p:blipFill>
        <p:spPr>
          <a:xfrm>
            <a:off x="2608510" y="2452882"/>
            <a:ext cx="1560112" cy="1560112"/>
          </a:xfrm>
          <a:prstGeom prst="rect">
            <a:avLst/>
          </a:prstGeom>
          <a:noFill/>
          <a:ln>
            <a:noFill/>
          </a:ln>
        </p:spPr>
      </p:pic>
      <p:pic>
        <p:nvPicPr>
          <p:cNvPr id="275" name="Google Shape;275;p38"/>
          <p:cNvPicPr preferRelativeResize="0"/>
          <p:nvPr/>
        </p:nvPicPr>
        <p:blipFill rotWithShape="1">
          <a:blip r:embed="rId11">
            <a:alphaModFix/>
          </a:blip>
          <a:srcRect/>
          <a:stretch/>
        </p:blipFill>
        <p:spPr>
          <a:xfrm>
            <a:off x="1326184" y="2437164"/>
            <a:ext cx="1584000" cy="1584000"/>
          </a:xfrm>
          <a:prstGeom prst="rect">
            <a:avLst/>
          </a:prstGeom>
          <a:noFill/>
          <a:ln>
            <a:noFill/>
          </a:ln>
        </p:spPr>
      </p:pic>
      <p:pic>
        <p:nvPicPr>
          <p:cNvPr id="276" name="Google Shape;276;p38"/>
          <p:cNvPicPr preferRelativeResize="0"/>
          <p:nvPr/>
        </p:nvPicPr>
        <p:blipFill rotWithShape="1">
          <a:blip r:embed="rId12">
            <a:alphaModFix/>
          </a:blip>
          <a:srcRect/>
          <a:stretch/>
        </p:blipFill>
        <p:spPr>
          <a:xfrm>
            <a:off x="35066" y="2437164"/>
            <a:ext cx="1584000" cy="1584000"/>
          </a:xfrm>
          <a:prstGeom prst="rect">
            <a:avLst/>
          </a:prstGeom>
          <a:noFill/>
          <a:ln>
            <a:noFill/>
          </a:ln>
        </p:spPr>
      </p:pic>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805</Words>
  <Application>Microsoft Office PowerPoint</Application>
  <PresentationFormat>Широкоэкранный</PresentationFormat>
  <Paragraphs>208</Paragraphs>
  <Slides>18</Slides>
  <Notes>18</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18</vt:i4>
      </vt:variant>
    </vt:vector>
  </HeadingPairs>
  <TitlesOfParts>
    <vt:vector size="27" baseType="lpstr">
      <vt:lpstr>Arial</vt:lpstr>
      <vt:lpstr>Montserrat SemiBold</vt:lpstr>
      <vt:lpstr>Proxima Nova</vt:lpstr>
      <vt:lpstr>Montserrat Medium</vt:lpstr>
      <vt:lpstr>Montserrat Light</vt:lpstr>
      <vt:lpstr>Calibri</vt:lpstr>
      <vt:lpstr>Noto Sans Symbols</vt:lpstr>
      <vt:lpstr>Courier New</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TCPO</dc:creator>
  <cp:lastModifiedBy>Марина Кляпка</cp:lastModifiedBy>
  <cp:revision>37</cp:revision>
  <cp:lastPrinted>2025-04-16T07:57:13Z</cp:lastPrinted>
  <dcterms:created xsi:type="dcterms:W3CDTF">2020-12-03T09:33:15Z</dcterms:created>
  <dcterms:modified xsi:type="dcterms:W3CDTF">2025-04-16T07:57:58Z</dcterms:modified>
</cp:coreProperties>
</file>