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67" r:id="rId3"/>
    <p:sldId id="281" r:id="rId4"/>
    <p:sldId id="259" r:id="rId5"/>
    <p:sldId id="273" r:id="rId6"/>
    <p:sldId id="280" r:id="rId7"/>
    <p:sldId id="269" r:id="rId8"/>
    <p:sldId id="264" r:id="rId9"/>
    <p:sldId id="277" r:id="rId10"/>
    <p:sldId id="266" r:id="rId11"/>
    <p:sldId id="271" r:id="rId12"/>
    <p:sldId id="278" r:id="rId13"/>
    <p:sldId id="282" r:id="rId14"/>
    <p:sldId id="27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947"/>
    <a:srgbClr val="2048BA"/>
    <a:srgbClr val="AFB6C9"/>
    <a:srgbClr val="869EE3"/>
    <a:srgbClr val="180E0A"/>
    <a:srgbClr val="C3874F"/>
    <a:srgbClr val="D4D4D4"/>
    <a:srgbClr val="D3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828" y="108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5FA9D-D3FE-4FD5-9250-36A8957F90AB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9859A-4E08-44B3-8871-DCCC8D15C2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9859A-4E08-44B3-8871-DCCC8D15C2C0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742F6-57BC-7693-2237-5E7936871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462BA0-D989-2700-87F4-927DAF811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A80032-7427-4BFF-8893-62B869B0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C18F7B-15B3-CB02-08E0-90469839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0B9E75-5A0A-E230-D9C5-E96BAFAA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3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31422-175C-239B-2C9C-4E5DAD90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50E3DE-BA0E-3250-7693-04FF0FFD5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5C1FD-2C50-06EC-F853-35691C34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C5A264-A5D6-7DE6-B565-7A60A450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AD1CE1-2FE0-FDDF-5123-366B5480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08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5ED4BA1-650B-AA22-0C42-77525DAC5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D81C900-67EA-AB92-1508-0AEEC1988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7185FD-9218-6C23-382D-83849F12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F86F2A-94A0-746E-2673-227974D9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282C10-8A38-09B8-5850-A02E1AEF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7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65EA4-54FE-5CAE-D684-46488694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2712E6-4169-C435-17D1-508D195A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879FA7-A5DA-6692-A94A-25D29E1D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731AEF-F8C8-0F62-A9EC-4269FEC4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F0B54-0E82-BF80-8D71-B8554072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32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805B7-CA36-E387-1657-3345823F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6FAE0-659E-0C43-43D0-CEAD66EC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F2C71D-8211-FBF7-CE11-63A83008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FFCC2E-A7EA-678B-EEB8-56C394FF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31DF17-DA9B-6821-7334-7BF416D8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18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8766C-FBE6-50CD-4103-AEBF363B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C9C166-5CD3-196A-6A33-95C7EB9A3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D1A4FF-0E11-337B-933F-32A877A4F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DDBFBC-11E6-645A-F26D-BFA41F0E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25264A-1FC5-19BF-A7F0-8061B82A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D877B1-D7AC-C3DA-16CB-8A984249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39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159E1-491E-0FF5-90B5-8A679FDA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A1892D4-CD74-6E35-F7E2-30B1FD56B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75F7A3D-E9A9-7AE8-EB51-2B8EE0359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65B0BCC-C1A6-2152-3623-390122B68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54D325B-5FEB-A03D-BB70-4A0EB70F3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9AC3ADC-1798-51C7-A265-FF1F3EC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FA0CED1-56A7-FDB8-4913-024BFA11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A150344-F266-F029-CD95-2D702370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06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47460-889C-197E-A859-58FD2302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330C86B-B7F4-775C-1CD9-2AAC4250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557C59-EA0B-81F6-8FCF-5E22D7E7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14544BB-A1D0-3436-FF30-1A4D17B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42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B1B0385-3CBB-6DE1-931B-2B823805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933BBA7-AB8C-D3DD-4EA8-AFC8369A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80A1B0B-7CD8-B3C4-3877-F5CE4DD4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70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2CA6A-B80A-7726-B47C-6780C6F3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AAA550-7162-4DD8-9CEF-2064346D2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8AF01F8-1904-8077-497F-8EAFA5BB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BF6780-0E68-09CC-A7B6-2183CF7A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69C5A5-5BD2-EB26-9F79-C9657DBD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8BC7551-A868-4FA3-172E-EC499879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80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1213D-4A8D-38D5-F3F2-CD16B279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869489-395A-F0DC-9F31-127FEB7E6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F8AB8A8-F6B6-5911-B94E-D1025DB4B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87CA70-CE28-5AEE-4F1C-146AD721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AF5CCA7-5826-21AE-6C55-B1D1828C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206DF2-25EC-6C7D-AC04-43516A98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71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6B7BE08-C34B-2B42-E07E-4D71C318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1AB759-B7A9-FBC6-F2AB-95898C654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12E180-2D99-ECF1-1334-8C0147C37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992F-E363-4614-B5F5-437465878738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6DC416-95C3-F570-7FAC-BEC5E1F01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7A0E3F-1975-0C65-182C-6F6C934D6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54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1A887-6273-5EBF-EB1E-FA7C72059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DFF0D089-6421-3114-D628-7E0D95075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734" r="19827" b="7119"/>
          <a:stretch>
            <a:fillRect/>
          </a:stretch>
        </p:blipFill>
        <p:spPr>
          <a:xfrm>
            <a:off x="-1" y="1260971"/>
            <a:ext cx="12192001" cy="5597030"/>
          </a:xfrm>
          <a:prstGeom prst="rect">
            <a:avLst/>
          </a:prstGeom>
        </p:spPr>
      </p:pic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9DEBA45B-C203-84C0-208A-9534E5BAB705}"/>
              </a:ext>
            </a:extLst>
          </p:cNvPr>
          <p:cNvSpPr txBox="1"/>
          <p:nvPr/>
        </p:nvSpPr>
        <p:spPr>
          <a:xfrm>
            <a:off x="317913" y="4080282"/>
            <a:ext cx="11525694" cy="150806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ЗВІТ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за 2025 рік поліцейських офіцерів громади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Боярської територіальної громади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B4B6FE-6CDC-5457-8A33-0CA041B36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144" y="1910080"/>
            <a:ext cx="1712756" cy="17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6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3616B-3704-851B-4445-20E7CC23E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7E22D0B6-C035-0EE2-4DBA-9BA9C252FBC8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Просвітницька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Навчальні заклади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D4879795-C39B-B415-B99D-6F21EFA431A3}"/>
              </a:ext>
            </a:extLst>
          </p:cNvPr>
          <p:cNvGrpSpPr/>
          <p:nvPr/>
        </p:nvGrpSpPr>
        <p:grpSpPr>
          <a:xfrm>
            <a:off x="422565" y="2713101"/>
            <a:ext cx="3080094" cy="2164502"/>
            <a:chOff x="961469" y="1789695"/>
            <a:chExt cx="3080094" cy="2164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723FBA-2BEC-A3C6-4EAB-5E9CDB560BE9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4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479DB1-124E-4115-4FAE-9CF129791812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дошкільні</a:t>
              </a:r>
            </a:p>
          </p:txBody>
        </p:sp>
        <p:grpSp>
          <p:nvGrpSpPr>
            <p:cNvPr id="19" name="Групувати 18">
              <a:extLst>
                <a:ext uri="{FF2B5EF4-FFF2-40B4-BE49-F238E27FC236}">
                  <a16:creationId xmlns:a16="http://schemas.microsoft.com/office/drawing/2014/main" id="{BB297B47-050C-1795-352D-EFD93410DC8F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A993FCC2-81B1-9420-A513-1557FCCEDD69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239AF96F-3C96-B1C2-36EE-9CD1AF068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5B945BB1-608F-C809-3F66-69A0194CC2F5}"/>
              </a:ext>
            </a:extLst>
          </p:cNvPr>
          <p:cNvGrpSpPr/>
          <p:nvPr/>
        </p:nvGrpSpPr>
        <p:grpSpPr>
          <a:xfrm>
            <a:off x="8689342" y="2713101"/>
            <a:ext cx="3080094" cy="2164502"/>
            <a:chOff x="961469" y="1789695"/>
            <a:chExt cx="3080094" cy="2164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2256E8-46C3-0A1A-0C51-AD025A76279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3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B9373C-0956-0BDE-3BA3-91EC023BE902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інші</a:t>
              </a:r>
              <a:endParaRPr lang="uk-UA" sz="16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5" name="Групувати 24">
              <a:extLst>
                <a:ext uri="{FF2B5EF4-FFF2-40B4-BE49-F238E27FC236}">
                  <a16:creationId xmlns:a16="http://schemas.microsoft.com/office/drawing/2014/main" id="{89F65D0F-9489-5712-38C0-7874A00DE76B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34394A5B-4806-4164-E66E-508278317C4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62609C50-E571-EC65-3FCD-AF60A0956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8A58B217-3EA3-C801-0748-311F877569C2}"/>
              </a:ext>
            </a:extLst>
          </p:cNvPr>
          <p:cNvGrpSpPr/>
          <p:nvPr/>
        </p:nvGrpSpPr>
        <p:grpSpPr>
          <a:xfrm>
            <a:off x="4555953" y="2713101"/>
            <a:ext cx="3080094" cy="2164502"/>
            <a:chOff x="961469" y="1789695"/>
            <a:chExt cx="3080094" cy="2164502"/>
          </a:xfrm>
          <a:effectLst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48C6B8-6B38-56DF-80DB-EB8794E76515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8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37AFAA-B6E1-34C2-E7DA-069FB080C1AF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загальноосвітні</a:t>
              </a:r>
              <a:endParaRPr lang="uk-UA" sz="12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1" name="Групувати 30">
              <a:extLst>
                <a:ext uri="{FF2B5EF4-FFF2-40B4-BE49-F238E27FC236}">
                  <a16:creationId xmlns:a16="http://schemas.microsoft.com/office/drawing/2014/main" id="{D9A8277E-EFD3-70C1-2EB1-517DD12850BD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C79A9C8F-238C-9006-5D0B-FE38F54FADB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0303E9AA-D379-EFEB-CBC6-3A0DD0D44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3BD83B8-6C6C-A743-DDE2-82FEB11A40E4}"/>
              </a:ext>
            </a:extLst>
          </p:cNvPr>
          <p:cNvCxnSpPr>
            <a:cxnSpLocks/>
          </p:cNvCxnSpPr>
          <p:nvPr/>
        </p:nvCxnSpPr>
        <p:spPr>
          <a:xfrm>
            <a:off x="4029306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EDA28674-81AF-477B-6418-F098DC92A094}"/>
              </a:ext>
            </a:extLst>
          </p:cNvPr>
          <p:cNvCxnSpPr>
            <a:cxnSpLocks/>
          </p:cNvCxnSpPr>
          <p:nvPr/>
        </p:nvCxnSpPr>
        <p:spPr>
          <a:xfrm>
            <a:off x="8162694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BF3FEB1-EFB7-562D-99DA-0D4E9C1BF66F}"/>
              </a:ext>
            </a:extLst>
          </p:cNvPr>
          <p:cNvSpPr txBox="1"/>
          <p:nvPr/>
        </p:nvSpPr>
        <p:spPr>
          <a:xfrm>
            <a:off x="4195946" y="1569132"/>
            <a:ext cx="3800106" cy="92333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uk-UA" sz="5400" dirty="0">
                <a:solidFill>
                  <a:srgbClr val="182947"/>
                </a:solidFill>
                <a:latin typeface="Montserrat Black" panose="00000A00000000000000" pitchFamily="2" charset="-52"/>
              </a:rPr>
              <a:t>15</a:t>
            </a:r>
            <a:endParaRPr lang="uk-UA" sz="48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7" name="Google Shape;108;p2">
            <a:extLst>
              <a:ext uri="{FF2B5EF4-FFF2-40B4-BE49-F238E27FC236}">
                <a16:creationId xmlns:a16="http://schemas.microsoft.com/office/drawing/2014/main" id="{24ACD5D6-327F-F9F1-9EF5-D28847A738E8}"/>
              </a:ext>
            </a:extLst>
          </p:cNvPr>
          <p:cNvSpPr txBox="1"/>
          <p:nvPr/>
        </p:nvSpPr>
        <p:spPr>
          <a:xfrm>
            <a:off x="334911" y="1199799"/>
            <a:ext cx="115256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dirty="0" err="1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Всього</a:t>
            </a:r>
            <a:r>
              <a:rPr lang="ru-RU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проведено </a:t>
            </a:r>
            <a:r>
              <a:rPr lang="ru-RU" dirty="0" err="1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заходів</a:t>
            </a:r>
            <a:endParaRPr lang="uk-UA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F5FC4B0A-2CA9-E9DF-33E2-73412713E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FACEE-3BC8-205A-068C-C7F9BCFD7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56A6DDA9-6AE6-D990-E00C-BBBC616F6E47}"/>
              </a:ext>
            </a:extLst>
          </p:cNvPr>
          <p:cNvSpPr txBox="1"/>
          <p:nvPr/>
        </p:nvSpPr>
        <p:spPr>
          <a:xfrm>
            <a:off x="333153" y="456363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Просвітницька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Доросле населення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B261F9-FA9E-2130-CDB9-135DC3314D6C}"/>
              </a:ext>
            </a:extLst>
          </p:cNvPr>
          <p:cNvSpPr txBox="1"/>
          <p:nvPr/>
        </p:nvSpPr>
        <p:spPr>
          <a:xfrm>
            <a:off x="4197705" y="1569090"/>
            <a:ext cx="3800106" cy="92333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uk-UA" sz="5400" dirty="0">
                <a:solidFill>
                  <a:srgbClr val="182947"/>
                </a:solidFill>
                <a:latin typeface="Montserrat Black" panose="00000A00000000000000" pitchFamily="2" charset="-52"/>
              </a:rPr>
              <a:t>9</a:t>
            </a:r>
            <a:endParaRPr lang="uk-UA" sz="48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7" name="Google Shape;108;p2">
            <a:extLst>
              <a:ext uri="{FF2B5EF4-FFF2-40B4-BE49-F238E27FC236}">
                <a16:creationId xmlns:a16="http://schemas.microsoft.com/office/drawing/2014/main" id="{262E1C6D-12F1-E7F3-6F57-B655A602D060}"/>
              </a:ext>
            </a:extLst>
          </p:cNvPr>
          <p:cNvSpPr txBox="1"/>
          <p:nvPr/>
        </p:nvSpPr>
        <p:spPr>
          <a:xfrm>
            <a:off x="334911" y="1199799"/>
            <a:ext cx="115256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Всього</a:t>
            </a:r>
            <a:r>
              <a:rPr lang="ru-RU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проведено </a:t>
            </a:r>
            <a:r>
              <a:rPr lang="uk-UA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заходів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AB13CE6E-7401-AD89-20F6-726064ED45A7}"/>
              </a:ext>
            </a:extLst>
          </p:cNvPr>
          <p:cNvGrpSpPr/>
          <p:nvPr/>
        </p:nvGrpSpPr>
        <p:grpSpPr>
          <a:xfrm>
            <a:off x="3405482" y="2693736"/>
            <a:ext cx="2587872" cy="2132981"/>
            <a:chOff x="422564" y="2713101"/>
            <a:chExt cx="2587872" cy="21329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A62778-0212-7231-8158-D92C8E4B9E37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DB3939-51F3-405D-019F-1A52FD7367AE}"/>
                </a:ext>
              </a:extLst>
            </p:cNvPr>
            <p:cNvSpPr txBox="1"/>
            <p:nvPr/>
          </p:nvSpPr>
          <p:spPr>
            <a:xfrm>
              <a:off x="525209" y="4538305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засідання комісій </a:t>
              </a:r>
            </a:p>
          </p:txBody>
        </p:sp>
        <p:grpSp>
          <p:nvGrpSpPr>
            <p:cNvPr id="19" name="Групувати 18">
              <a:extLst>
                <a:ext uri="{FF2B5EF4-FFF2-40B4-BE49-F238E27FC236}">
                  <a16:creationId xmlns:a16="http://schemas.microsoft.com/office/drawing/2014/main" id="{75E58B32-5EE7-E013-DB74-DE00523BAB0C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3C5DF983-A92F-424F-CF6F-A0302A38AB23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BF27BC80-71C5-71FE-3A98-F58214696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2FC3788C-857C-A537-2E9C-5F9649905727}"/>
              </a:ext>
            </a:extLst>
          </p:cNvPr>
          <p:cNvCxnSpPr>
            <a:cxnSpLocks/>
          </p:cNvCxnSpPr>
          <p:nvPr/>
        </p:nvCxnSpPr>
        <p:spPr>
          <a:xfrm>
            <a:off x="6096000" y="2668545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6BF97AC1-36AF-325C-07F5-9163190B968A}"/>
              </a:ext>
            </a:extLst>
          </p:cNvPr>
          <p:cNvGrpSpPr/>
          <p:nvPr/>
        </p:nvGrpSpPr>
        <p:grpSpPr>
          <a:xfrm>
            <a:off x="6669816" y="2668545"/>
            <a:ext cx="2485228" cy="2164502"/>
            <a:chOff x="422564" y="2713101"/>
            <a:chExt cx="2485228" cy="21645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2B940-95D5-5D4C-5D32-9C4990775145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7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093F67-FC90-40B8-AC0C-B5A853D0D312}"/>
                </a:ext>
              </a:extLst>
            </p:cNvPr>
            <p:cNvSpPr txBox="1"/>
            <p:nvPr/>
          </p:nvSpPr>
          <p:spPr>
            <a:xfrm>
              <a:off x="422565" y="4569826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старостинський</a:t>
              </a:r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округи</a:t>
              </a:r>
            </a:p>
          </p:txBody>
        </p:sp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id="{70CBDB95-B913-5F26-ECC3-2E9989B55D9D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864BB58D-C113-A74D-E7AA-2AA76C737CBD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2D78E269-DD0D-7F45-B4CF-3B40EDFE4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71F5D625-E94D-CBD9-141A-6298CE420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2BBA-156E-7944-D3AA-C63056B45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579E927E-CEB6-02F7-1007-67955B20AB3B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Кримінальні правопорушення.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Загальна частина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5FD52C4-26CC-6513-A034-B95555759A6F}"/>
              </a:ext>
            </a:extLst>
          </p:cNvPr>
          <p:cNvGrpSpPr/>
          <p:nvPr/>
        </p:nvGrpSpPr>
        <p:grpSpPr>
          <a:xfrm>
            <a:off x="1962612" y="1840893"/>
            <a:ext cx="3333047" cy="2810832"/>
            <a:chOff x="834993" y="1789695"/>
            <a:chExt cx="3333047" cy="28108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8122-4100-50B4-2396-C923281A575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8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EC8ABB-334C-F442-237F-0BE5DF9D9A07}"/>
                </a:ext>
              </a:extLst>
            </p:cNvPr>
            <p:cNvSpPr txBox="1"/>
            <p:nvPr/>
          </p:nvSpPr>
          <p:spPr>
            <a:xfrm>
              <a:off x="834993" y="3646420"/>
              <a:ext cx="3333047" cy="95410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внесено відомості до</a:t>
              </a:r>
            </a:p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Єдиного реєстру досудового розслідування за матеріалами поліцейського офіцера громади</a:t>
              </a:r>
            </a:p>
          </p:txBody>
        </p:sp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76102A9D-433B-2C4B-C764-F77BD133FE39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D0424611-C62F-FE72-2F46-74481204E20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66C51795-4487-6404-8FB9-CE0B50AC9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91F05003-28FE-9025-6229-6ADCD33605D3}"/>
              </a:ext>
            </a:extLst>
          </p:cNvPr>
          <p:cNvGrpSpPr/>
          <p:nvPr/>
        </p:nvGrpSpPr>
        <p:grpSpPr>
          <a:xfrm>
            <a:off x="8889540" y="3102707"/>
            <a:ext cx="2679696" cy="1047184"/>
            <a:chOff x="1161667" y="2968568"/>
            <a:chExt cx="2679696" cy="10471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833CFF-6924-358F-AEB2-F59FB3429C7D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41839-0A72-B20E-3B20-BB6807E69AFF}"/>
                </a:ext>
              </a:extLst>
            </p:cNvPr>
            <p:cNvSpPr txBox="1"/>
            <p:nvPr/>
          </p:nvSpPr>
          <p:spPr>
            <a:xfrm>
              <a:off x="1161667" y="3646420"/>
              <a:ext cx="2679696" cy="369332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endParaRPr lang="uk-UA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D954A779-CE8A-24B7-8C3C-07111857421F}"/>
              </a:ext>
            </a:extLst>
          </p:cNvPr>
          <p:cNvGrpSpPr/>
          <p:nvPr/>
        </p:nvGrpSpPr>
        <p:grpSpPr>
          <a:xfrm>
            <a:off x="6256706" y="1794380"/>
            <a:ext cx="3972682" cy="2810832"/>
            <a:chOff x="514247" y="1789695"/>
            <a:chExt cx="3972682" cy="2810832"/>
          </a:xfrm>
          <a:effectLst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2A1015-8E6D-048F-54E7-BE963D62080E}"/>
                </a:ext>
              </a:extLst>
            </p:cNvPr>
            <p:cNvSpPr txBox="1"/>
            <p:nvPr/>
          </p:nvSpPr>
          <p:spPr>
            <a:xfrm>
              <a:off x="1234228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12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D0F2A6-014B-8FCC-47A9-0780A3F4F06D}"/>
                </a:ext>
              </a:extLst>
            </p:cNvPr>
            <p:cNvSpPr txBox="1"/>
            <p:nvPr/>
          </p:nvSpPr>
          <p:spPr>
            <a:xfrm>
              <a:off x="514247" y="3646420"/>
              <a:ext cx="3972682" cy="95410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розкрито кримінальних правопорушень поліцейським офіцером громади та спільно з іншими структурними підрозділами НПУ</a:t>
              </a:r>
            </a:p>
          </p:txBody>
        </p: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BB4BD3C7-55E1-92BE-4B72-416E72AE73FA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68FF11FE-2698-E1E5-6459-64CB3DC4699F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E6C38192-2DFE-373A-B156-FD29D3CE1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670BDFB4-4B48-DF6F-16DF-8ADBE27AFBE1}"/>
              </a:ext>
            </a:extLst>
          </p:cNvPr>
          <p:cNvCxnSpPr>
            <a:cxnSpLocks/>
          </p:cNvCxnSpPr>
          <p:nvPr/>
        </p:nvCxnSpPr>
        <p:spPr>
          <a:xfrm>
            <a:off x="5497888" y="2090298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120927C8-035E-76EA-8E8B-513F07A6D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rot="21245281">
            <a:off x="314685" y="5146872"/>
            <a:ext cx="10643848" cy="244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24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055CB-AA52-3642-F3B5-479273516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2CEEAF85-DE6C-AFB6-FBFF-BEB3E709EC41}"/>
              </a:ext>
            </a:extLst>
          </p:cNvPr>
          <p:cNvGrpSpPr/>
          <p:nvPr/>
        </p:nvGrpSpPr>
        <p:grpSpPr>
          <a:xfrm>
            <a:off x="-1291508" y="-1831011"/>
            <a:ext cx="14937067" cy="9877671"/>
            <a:chOff x="-1372533" y="-1425897"/>
            <a:chExt cx="14937067" cy="9877671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A3C69D7-8673-19B6-7571-0419924ED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800">
              <a:off x="-1372533" y="-1425897"/>
              <a:ext cx="14937067" cy="5561595"/>
            </a:xfrm>
            <a:prstGeom prst="rect">
              <a:avLst/>
            </a:prstGeom>
          </p:spPr>
        </p:pic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4BEFF1C1-2854-1D4D-A042-C1A9F4626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 rot="21359819">
              <a:off x="23523" y="3818361"/>
              <a:ext cx="12144953" cy="4633413"/>
            </a:xfrm>
            <a:prstGeom prst="rect">
              <a:avLst/>
            </a:prstGeom>
          </p:spPr>
        </p:pic>
      </p:grpSp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63DA7FBA-D354-99C1-7C7D-C4BEC4EC68B3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Кримінальні правопорушення.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Розшук</a:t>
            </a:r>
          </a:p>
        </p:txBody>
      </p: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D399F718-5414-28A6-152F-2A04AFF3CE26}"/>
              </a:ext>
            </a:extLst>
          </p:cNvPr>
          <p:cNvGrpSpPr/>
          <p:nvPr/>
        </p:nvGrpSpPr>
        <p:grpSpPr>
          <a:xfrm>
            <a:off x="6906883" y="1859387"/>
            <a:ext cx="2679696" cy="2379945"/>
            <a:chOff x="1161667" y="1789695"/>
            <a:chExt cx="2679696" cy="23799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924D09-658E-7599-F568-74F451E9538C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6F0A79-D85A-C61D-5708-FE75D4BA7642}"/>
                </a:ext>
              </a:extLst>
            </p:cNvPr>
            <p:cNvSpPr txBox="1"/>
            <p:nvPr/>
          </p:nvSpPr>
          <p:spPr>
            <a:xfrm>
              <a:off x="1161667" y="3646420"/>
              <a:ext cx="2679696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розшукано безвісти зниклих осіб</a:t>
              </a:r>
              <a:endParaRPr lang="uk-UA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312A0198-4CA0-7472-D2B5-662C92C72158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AF0E80F7-159B-04B7-88DC-87FC90CB201E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02BA34D7-F751-07EB-FC9A-38E9C96CA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3C34BDC6-F039-3952-5D8B-45534E284B23}"/>
              </a:ext>
            </a:extLst>
          </p:cNvPr>
          <p:cNvGrpSpPr/>
          <p:nvPr/>
        </p:nvGrpSpPr>
        <p:grpSpPr>
          <a:xfrm>
            <a:off x="1810619" y="1816112"/>
            <a:ext cx="3550967" cy="2595389"/>
            <a:chOff x="725104" y="1789695"/>
            <a:chExt cx="3550967" cy="2595389"/>
          </a:xfrm>
          <a:effectLst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FDD92E-D10E-6063-8EFB-28267515A699}"/>
                </a:ext>
              </a:extLst>
            </p:cNvPr>
            <p:cNvSpPr txBox="1"/>
            <p:nvPr/>
          </p:nvSpPr>
          <p:spPr>
            <a:xfrm>
              <a:off x="1234228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17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5BE7E6-5FA0-9082-7B46-5551869A5562}"/>
                </a:ext>
              </a:extLst>
            </p:cNvPr>
            <p:cNvSpPr txBox="1"/>
            <p:nvPr/>
          </p:nvSpPr>
          <p:spPr>
            <a:xfrm>
              <a:off x="725104" y="3646420"/>
              <a:ext cx="3550967" cy="738664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затримано осіб, що переховуються від слідства та суду у тому числі СЗЧ</a:t>
              </a:r>
            </a:p>
          </p:txBody>
        </p: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076B651F-FADC-403B-D426-12576D6F1E85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FDD5FBC6-764A-E34B-5390-E0B07E3A650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2E6BCE20-0814-1C2B-93CE-7AB89C757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3FDE7B37-5A29-490D-24CE-3381D3D9F09D}"/>
              </a:ext>
            </a:extLst>
          </p:cNvPr>
          <p:cNvCxnSpPr>
            <a:cxnSpLocks/>
          </p:cNvCxnSpPr>
          <p:nvPr/>
        </p:nvCxnSpPr>
        <p:spPr>
          <a:xfrm>
            <a:off x="6177025" y="1909629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25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90A85-1B9F-BA77-6670-7D29263D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BC1BA78-4E2B-91A5-CAA5-0911F7FE5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00">
            <a:off x="428266" y="-729528"/>
            <a:ext cx="11527857" cy="5561595"/>
          </a:xfrm>
          <a:prstGeom prst="rect">
            <a:avLst/>
          </a:prstGeom>
        </p:spPr>
      </p:pic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DF6A6384-BA7A-EF5E-6E6C-C61872020BB2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Кримінальні правопорушення.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Виявлено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576447D2-1CE0-C843-C329-59BE1A2332DB}"/>
              </a:ext>
            </a:extLst>
          </p:cNvPr>
          <p:cNvGrpSpPr/>
          <p:nvPr/>
        </p:nvGrpSpPr>
        <p:grpSpPr>
          <a:xfrm>
            <a:off x="235444" y="1335138"/>
            <a:ext cx="3454337" cy="2810832"/>
            <a:chOff x="774348" y="1789695"/>
            <a:chExt cx="3454337" cy="28108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C2FB2B-0C59-81ED-F54C-C5663D2B54F1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3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801926-2930-C5EE-73B2-374E5A0BC58A}"/>
                </a:ext>
              </a:extLst>
            </p:cNvPr>
            <p:cNvSpPr txBox="1"/>
            <p:nvPr/>
          </p:nvSpPr>
          <p:spPr>
            <a:xfrm>
              <a:off x="774348" y="3646420"/>
              <a:ext cx="3454337" cy="95410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 361 ККУ</a:t>
              </a:r>
            </a:p>
            <a:p>
              <a:pPr algn="ctr"/>
              <a:r>
                <a:rPr lang="uk-UA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Несанкціоноване втручання в роботу електронно-обчислювальних машин…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ABFCAD-820A-C298-79B8-2AA2AAE7E70B}"/>
                </a:ext>
              </a:extLst>
            </p:cNvPr>
            <p:cNvSpPr/>
            <p:nvPr/>
          </p:nvSpPr>
          <p:spPr>
            <a:xfrm>
              <a:off x="1981226" y="1789695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rgbClr val="182947"/>
                </a:solidFill>
              </a:endParaRP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160ABCEB-52C4-9941-D749-C45B7AFE89EF}"/>
              </a:ext>
            </a:extLst>
          </p:cNvPr>
          <p:cNvGrpSpPr/>
          <p:nvPr/>
        </p:nvGrpSpPr>
        <p:grpSpPr>
          <a:xfrm>
            <a:off x="8501588" y="1335138"/>
            <a:ext cx="3551426" cy="2379945"/>
            <a:chOff x="773715" y="1789695"/>
            <a:chExt cx="3551426" cy="23799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34979A-946B-9619-55EE-F01877552E70}"/>
                </a:ext>
              </a:extLst>
            </p:cNvPr>
            <p:cNvSpPr txBox="1"/>
            <p:nvPr/>
          </p:nvSpPr>
          <p:spPr>
            <a:xfrm>
              <a:off x="1235155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13EADC-FF0A-5A4B-F1D3-88A4706CF573}"/>
                </a:ext>
              </a:extLst>
            </p:cNvPr>
            <p:cNvSpPr txBox="1"/>
            <p:nvPr/>
          </p:nvSpPr>
          <p:spPr>
            <a:xfrm>
              <a:off x="773715" y="3646420"/>
              <a:ext cx="3551426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121, ст. 122, ст. 125ст. 126  ККУ</a:t>
              </a:r>
            </a:p>
            <a:p>
              <a:pPr algn="ctr"/>
              <a:r>
                <a:rPr lang="uk-UA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Нанесення тілесних ушкоджень</a:t>
              </a:r>
            </a:p>
          </p:txBody>
        </p:sp>
        <p:grpSp>
          <p:nvGrpSpPr>
            <p:cNvPr id="20" name="Групувати 19">
              <a:extLst>
                <a:ext uri="{FF2B5EF4-FFF2-40B4-BE49-F238E27FC236}">
                  <a16:creationId xmlns:a16="http://schemas.microsoft.com/office/drawing/2014/main" id="{C8B378AA-2028-B5B2-3C93-06C3AF5E6081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E701346E-FAA3-B0C5-517C-AB5EF907862A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F75D8C3-7CD8-5BAA-8A7C-30FD7C556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5537FAFE-4786-5FAC-6C9C-04B3A1334F42}"/>
              </a:ext>
            </a:extLst>
          </p:cNvPr>
          <p:cNvGrpSpPr/>
          <p:nvPr/>
        </p:nvGrpSpPr>
        <p:grpSpPr>
          <a:xfrm>
            <a:off x="4555953" y="1335138"/>
            <a:ext cx="3080094" cy="2595389"/>
            <a:chOff x="961469" y="1789695"/>
            <a:chExt cx="3080094" cy="2595389"/>
          </a:xfrm>
          <a:effectLst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17BDFF-DFD0-F557-FE5B-4E5C4B424DF9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857A4B-1A23-1DC9-3BF8-9FCA0574604C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738664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358 ККУ</a:t>
              </a:r>
            </a:p>
            <a:p>
              <a:pPr algn="ctr"/>
              <a:r>
                <a:rPr lang="uk-UA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Підроблення документів, печаток, штампів та бланків</a:t>
              </a:r>
              <a:endParaRPr lang="uk-UA" sz="12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43EA8D05-E65E-A8DA-E5EE-92B5B003FD43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C17C7306-DB2E-329B-5B2A-33209C11D3A7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44115783-1518-A138-A1E7-078CF064D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9E1A5BDB-E4A7-6DFE-E9B9-918BC4F88371}"/>
              </a:ext>
            </a:extLst>
          </p:cNvPr>
          <p:cNvCxnSpPr>
            <a:cxnSpLocks/>
          </p:cNvCxnSpPr>
          <p:nvPr/>
        </p:nvCxnSpPr>
        <p:spPr>
          <a:xfrm>
            <a:off x="4029306" y="1404980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FFDA8DD-47D8-6C89-413E-BFCC5486A76C}"/>
              </a:ext>
            </a:extLst>
          </p:cNvPr>
          <p:cNvCxnSpPr>
            <a:cxnSpLocks/>
          </p:cNvCxnSpPr>
          <p:nvPr/>
        </p:nvCxnSpPr>
        <p:spPr>
          <a:xfrm>
            <a:off x="8162694" y="1404980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51BA8B4A-8C8F-6349-DBD5-E626FA30835C}"/>
              </a:ext>
            </a:extLst>
          </p:cNvPr>
          <p:cNvGrpSpPr/>
          <p:nvPr/>
        </p:nvGrpSpPr>
        <p:grpSpPr>
          <a:xfrm>
            <a:off x="422565" y="4147974"/>
            <a:ext cx="3080094" cy="2379945"/>
            <a:chOff x="961469" y="1789695"/>
            <a:chExt cx="3080094" cy="237994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CEFFDE-8191-53AF-0E40-B5527355C96B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4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2A2C5E-1668-8F66-3E57-E73A9A763EC5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190 ККУ</a:t>
              </a:r>
            </a:p>
            <a:p>
              <a:pPr algn="ctr"/>
              <a:r>
                <a:rPr lang="uk-UA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Шахрайство</a:t>
              </a:r>
            </a:p>
          </p:txBody>
        </p:sp>
        <p:grpSp>
          <p:nvGrpSpPr>
            <p:cNvPr id="48" name="Групувати 47">
              <a:extLst>
                <a:ext uri="{FF2B5EF4-FFF2-40B4-BE49-F238E27FC236}">
                  <a16:creationId xmlns:a16="http://schemas.microsoft.com/office/drawing/2014/main" id="{6753A31F-FB14-2BA3-E103-597D4D033F49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C4D6ABA1-5DF1-0615-95D2-7FF010B4391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819D7BEC-923D-0D3A-A762-079E3390A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488DB527-7F9D-9CD7-8EB4-15454A0C0F18}"/>
              </a:ext>
            </a:extLst>
          </p:cNvPr>
          <p:cNvGrpSpPr/>
          <p:nvPr/>
        </p:nvGrpSpPr>
        <p:grpSpPr>
          <a:xfrm>
            <a:off x="4555953" y="4147974"/>
            <a:ext cx="3080094" cy="2595389"/>
            <a:chOff x="961469" y="1789695"/>
            <a:chExt cx="3080094" cy="2595389"/>
          </a:xfrm>
          <a:effectLst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885297A-203C-9EA5-BCF0-CDA108F28FB3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BDE404D-1574-716F-FF78-F05B832B9140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738664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395 ККУ</a:t>
              </a:r>
            </a:p>
            <a:p>
              <a:pPr algn="ctr"/>
              <a:r>
                <a:rPr lang="uk-UA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Порушення правил адміністративного нагляду</a:t>
              </a:r>
              <a:endParaRPr lang="uk-UA" sz="12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6B670B97-FEC6-99A5-A2A5-09C09E2E5875}"/>
                </a:ext>
              </a:extLst>
            </p:cNvPr>
            <p:cNvSpPr/>
            <p:nvPr/>
          </p:nvSpPr>
          <p:spPr>
            <a:xfrm>
              <a:off x="1981226" y="1789695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rgbClr val="182947"/>
                </a:solidFill>
              </a:endParaRPr>
            </a:p>
          </p:txBody>
        </p:sp>
      </p:grpSp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28714558-6907-E386-F8CF-E771DC33CFA4}"/>
              </a:ext>
            </a:extLst>
          </p:cNvPr>
          <p:cNvCxnSpPr>
            <a:cxnSpLocks/>
          </p:cNvCxnSpPr>
          <p:nvPr/>
        </p:nvCxnSpPr>
        <p:spPr>
          <a:xfrm>
            <a:off x="4029306" y="421781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C808EAEC-A061-6F8A-7093-341D70CC5950}"/>
              </a:ext>
            </a:extLst>
          </p:cNvPr>
          <p:cNvCxnSpPr>
            <a:cxnSpLocks/>
          </p:cNvCxnSpPr>
          <p:nvPr/>
        </p:nvCxnSpPr>
        <p:spPr>
          <a:xfrm>
            <a:off x="8162694" y="421781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468C100-D483-9ECA-DE87-CEF273EC79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0133" y="4314352"/>
            <a:ext cx="630000" cy="630000"/>
          </a:xfrm>
          <a:prstGeom prst="rect">
            <a:avLst/>
          </a:prstGeom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89496" y="1333297"/>
            <a:ext cx="1624519" cy="105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95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6DB96-FFA5-2363-3816-E0BA61A4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91521584-0969-3B81-1187-B0DAFEBBD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734" r="19827" b="7119"/>
          <a:stretch>
            <a:fillRect/>
          </a:stretch>
        </p:blipFill>
        <p:spPr>
          <a:xfrm>
            <a:off x="-1" y="1260971"/>
            <a:ext cx="12192001" cy="5597030"/>
          </a:xfrm>
          <a:prstGeom prst="rect">
            <a:avLst/>
          </a:prstGeom>
        </p:spPr>
      </p:pic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32FB0227-FCC4-B56C-4657-5446237E6D6B}"/>
              </a:ext>
            </a:extLst>
          </p:cNvPr>
          <p:cNvSpPr txBox="1"/>
          <p:nvPr/>
        </p:nvSpPr>
        <p:spPr>
          <a:xfrm>
            <a:off x="339939" y="900671"/>
            <a:ext cx="11525694" cy="83095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БОЯРСЬКА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територіальна громада</a:t>
            </a:r>
            <a:endParaRPr lang="uk-UA" sz="1600" b="1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01390751-8444-CB0F-1743-FB8B9222C14B}"/>
              </a:ext>
            </a:extLst>
          </p:cNvPr>
          <p:cNvGrpSpPr/>
          <p:nvPr/>
        </p:nvGrpSpPr>
        <p:grpSpPr>
          <a:xfrm>
            <a:off x="329609" y="2497725"/>
            <a:ext cx="2537885" cy="3756251"/>
            <a:chOff x="1052835" y="2537463"/>
            <a:chExt cx="2537885" cy="3756251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6F334054-FB6F-3725-BA35-50499E6C7F32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37" name="Групувати 36">
              <a:extLst>
                <a:ext uri="{FF2B5EF4-FFF2-40B4-BE49-F238E27FC236}">
                  <a16:creationId xmlns:a16="http://schemas.microsoft.com/office/drawing/2014/main" id="{E4EB4CBA-4E0E-7928-BBAF-9B26BF1E2C05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id="{02CCA936-62AE-D963-1CED-BDE79355C542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35" name="Групувати 34">
                <a:extLst>
                  <a:ext uri="{FF2B5EF4-FFF2-40B4-BE49-F238E27FC236}">
                    <a16:creationId xmlns:a16="http://schemas.microsoft.com/office/drawing/2014/main" id="{4EBF4054-BEB0-3CC8-F13F-D83AD7749D13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33" name="Прямокутник: округлені кути 32">
                  <a:extLst>
                    <a:ext uri="{FF2B5EF4-FFF2-40B4-BE49-F238E27FC236}">
                      <a16:creationId xmlns:a16="http://schemas.microsoft.com/office/drawing/2014/main" id="{BA552095-7CAB-F9A8-FD81-9014B02BA9D9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34" name="Прямокутник 33">
                  <a:extLst>
                    <a:ext uri="{FF2B5EF4-FFF2-40B4-BE49-F238E27FC236}">
                      <a16:creationId xmlns:a16="http://schemas.microsoft.com/office/drawing/2014/main" id="{9FCC6D9F-F5FE-84EF-BA49-3E5CB18CF557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39" name="Групувати 38">
              <a:extLst>
                <a:ext uri="{FF2B5EF4-FFF2-40B4-BE49-F238E27FC236}">
                  <a16:creationId xmlns:a16="http://schemas.microsoft.com/office/drawing/2014/main" id="{39B61C64-AD4B-AD3F-FCC2-8DC304B7DD76}"/>
                </a:ext>
              </a:extLst>
            </p:cNvPr>
            <p:cNvGrpSpPr/>
            <p:nvPr/>
          </p:nvGrpSpPr>
          <p:grpSpPr>
            <a:xfrm>
              <a:off x="1052835" y="4075713"/>
              <a:ext cx="2537885" cy="682808"/>
              <a:chOff x="1052835" y="4075713"/>
              <a:chExt cx="2537885" cy="682808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8B6E45-2129-DA38-1A8D-4E408F10AB0F}"/>
                  </a:ext>
                </a:extLst>
              </p:cNvPr>
              <p:cNvSpPr txBox="1"/>
              <p:nvPr/>
            </p:nvSpPr>
            <p:spPr>
              <a:xfrm>
                <a:off x="1058000" y="4075713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C155F6-49C1-30A6-7F96-0CDFE9E457BD}"/>
                  </a:ext>
                </a:extLst>
              </p:cNvPr>
              <p:cNvSpPr txBox="1"/>
              <p:nvPr/>
            </p:nvSpPr>
            <p:spPr>
              <a:xfrm>
                <a:off x="1052835" y="4450744"/>
                <a:ext cx="2532719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uk-UA" sz="1200" dirty="0">
                    <a:latin typeface="Montserrat Medium" panose="00000600000000000000" pitchFamily="2" charset="-52"/>
                  </a:rPr>
                  <a:t> </a:t>
                </a:r>
                <a:r>
                  <a:rPr lang="uk-UA" sz="1400" dirty="0">
                    <a:latin typeface="Montserrat Black" panose="00000A00000000000000" pitchFamily="2" charset="-52"/>
                  </a:rPr>
                  <a:t>НАСЕЛЕНИХ  ПУНКТІВ</a:t>
                </a:r>
              </a:p>
            </p:txBody>
          </p:sp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04101579-490A-29F8-5CB0-4050CC4D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9B7CCC5-1270-5724-2676-135EFE520927}"/>
                </a:ext>
              </a:extLst>
            </p:cNvPr>
            <p:cNvSpPr txBox="1"/>
            <p:nvPr/>
          </p:nvSpPr>
          <p:spPr>
            <a:xfrm>
              <a:off x="1052835" y="5726722"/>
              <a:ext cx="2532720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28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11</a:t>
              </a: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5F6979C9-1019-CC8A-D1B3-6094C7F2AF00}"/>
              </a:ext>
            </a:extLst>
          </p:cNvPr>
          <p:cNvGrpSpPr/>
          <p:nvPr/>
        </p:nvGrpSpPr>
        <p:grpSpPr>
          <a:xfrm>
            <a:off x="3415724" y="2497725"/>
            <a:ext cx="2537884" cy="3756251"/>
            <a:chOff x="1052834" y="2537463"/>
            <a:chExt cx="2537884" cy="3756251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26C973B0-343C-A452-15D3-7A02A1CE92A1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DDBE89CE-5593-5FC4-37B0-7C37F7B17BD8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53" name="Прямокутник: округлені кути 52">
                <a:extLst>
                  <a:ext uri="{FF2B5EF4-FFF2-40B4-BE49-F238E27FC236}">
                    <a16:creationId xmlns:a16="http://schemas.microsoft.com/office/drawing/2014/main" id="{95BC6336-3ED4-716E-B3FA-C1805DA10F5A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grpSp>
            <p:nvGrpSpPr>
              <p:cNvPr id="54" name="Групувати 53">
                <a:extLst>
                  <a:ext uri="{FF2B5EF4-FFF2-40B4-BE49-F238E27FC236}">
                    <a16:creationId xmlns:a16="http://schemas.microsoft.com/office/drawing/2014/main" id="{A0912653-1F8E-450B-1ED7-8C50B83FACB5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55" name="Прямокутник: округлені кути 54">
                  <a:extLst>
                    <a:ext uri="{FF2B5EF4-FFF2-40B4-BE49-F238E27FC236}">
                      <a16:creationId xmlns:a16="http://schemas.microsoft.com/office/drawing/2014/main" id="{DBBA14E3-0915-6198-0FA4-3019E9D8DD31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56" name="Прямокутник 55">
                  <a:extLst>
                    <a:ext uri="{FF2B5EF4-FFF2-40B4-BE49-F238E27FC236}">
                      <a16:creationId xmlns:a16="http://schemas.microsoft.com/office/drawing/2014/main" id="{AA3CD824-1A5C-AA9B-8922-C9CE38D2AC09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48" name="Групувати 47">
              <a:extLst>
                <a:ext uri="{FF2B5EF4-FFF2-40B4-BE49-F238E27FC236}">
                  <a16:creationId xmlns:a16="http://schemas.microsoft.com/office/drawing/2014/main" id="{D02BD611-F389-3089-63A9-F65FAAA3274A}"/>
                </a:ext>
              </a:extLst>
            </p:cNvPr>
            <p:cNvGrpSpPr/>
            <p:nvPr/>
          </p:nvGrpSpPr>
          <p:grpSpPr>
            <a:xfrm>
              <a:off x="1052834" y="4450744"/>
              <a:ext cx="2537884" cy="307777"/>
              <a:chOff x="1052834" y="4450744"/>
              <a:chExt cx="2537884" cy="307777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94F57C-4435-C2F3-20DA-CF232D0B7320}"/>
                  </a:ext>
                </a:extLst>
              </p:cNvPr>
              <p:cNvSpPr txBox="1"/>
              <p:nvPr/>
            </p:nvSpPr>
            <p:spPr>
              <a:xfrm>
                <a:off x="1052834" y="4450744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НАСЕЛЕННЯ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FFBD7D-C8DF-8942-88A6-5456C40DB7E8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27699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endParaRPr lang="uk-UA" sz="1200" dirty="0">
                  <a:latin typeface="Montserrat Medium" panose="00000600000000000000" pitchFamily="2" charset="-52"/>
                </a:endParaRPr>
              </a:p>
            </p:txBody>
          </p:sp>
        </p:grp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332F175-3E71-85F5-90BA-3C62DA705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29F5FF-8BF5-C0C8-DE99-D4BA88C3D258}"/>
                </a:ext>
              </a:extLst>
            </p:cNvPr>
            <p:cNvSpPr txBox="1"/>
            <p:nvPr/>
          </p:nvSpPr>
          <p:spPr>
            <a:xfrm>
              <a:off x="1052835" y="5726722"/>
              <a:ext cx="2532720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28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80000</a:t>
              </a:r>
            </a:p>
          </p:txBody>
        </p:sp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6339093E-68E4-EAC6-20EE-CC65FD2BAAE5}"/>
              </a:ext>
            </a:extLst>
          </p:cNvPr>
          <p:cNvGrpSpPr/>
          <p:nvPr/>
        </p:nvGrpSpPr>
        <p:grpSpPr>
          <a:xfrm>
            <a:off x="6233229" y="2497725"/>
            <a:ext cx="2620972" cy="3756251"/>
            <a:chOff x="964583" y="2537463"/>
            <a:chExt cx="2620972" cy="3756251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F1F24971-B30C-F781-D65A-532794E244A4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59" name="Групувати 58">
              <a:extLst>
                <a:ext uri="{FF2B5EF4-FFF2-40B4-BE49-F238E27FC236}">
                  <a16:creationId xmlns:a16="http://schemas.microsoft.com/office/drawing/2014/main" id="{73D67574-71CE-7653-0133-8E383ADC42A2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65" name="Прямокутник: округлені кути 64">
                <a:extLst>
                  <a:ext uri="{FF2B5EF4-FFF2-40B4-BE49-F238E27FC236}">
                    <a16:creationId xmlns:a16="http://schemas.microsoft.com/office/drawing/2014/main" id="{F154993B-ACC4-24DA-7FDB-09A42C999E28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66" name="Групувати 65">
                <a:extLst>
                  <a:ext uri="{FF2B5EF4-FFF2-40B4-BE49-F238E27FC236}">
                    <a16:creationId xmlns:a16="http://schemas.microsoft.com/office/drawing/2014/main" id="{9A809F1C-15B0-0230-6066-3DD98719074F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67" name="Прямокутник: округлені кути 66">
                  <a:extLst>
                    <a:ext uri="{FF2B5EF4-FFF2-40B4-BE49-F238E27FC236}">
                      <a16:creationId xmlns:a16="http://schemas.microsoft.com/office/drawing/2014/main" id="{27E111B8-1ECF-0E70-8012-5B9D5F8AD728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68" name="Прямокутник 67">
                  <a:extLst>
                    <a:ext uri="{FF2B5EF4-FFF2-40B4-BE49-F238E27FC236}">
                      <a16:creationId xmlns:a16="http://schemas.microsoft.com/office/drawing/2014/main" id="{0D6DCCAA-E517-4E2B-B187-5F1541E41BEB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60" name="Групувати 59">
              <a:extLst>
                <a:ext uri="{FF2B5EF4-FFF2-40B4-BE49-F238E27FC236}">
                  <a16:creationId xmlns:a16="http://schemas.microsoft.com/office/drawing/2014/main" id="{E455E6DD-3AC8-2F74-1D4D-D64B6D91E130}"/>
                </a:ext>
              </a:extLst>
            </p:cNvPr>
            <p:cNvGrpSpPr/>
            <p:nvPr/>
          </p:nvGrpSpPr>
          <p:grpSpPr>
            <a:xfrm>
              <a:off x="964583" y="4467172"/>
              <a:ext cx="2537884" cy="307777"/>
              <a:chOff x="964583" y="4467172"/>
              <a:chExt cx="2537884" cy="307777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3FE17A-6481-9B6D-4F8F-9FD5842D2092}"/>
                  </a:ext>
                </a:extLst>
              </p:cNvPr>
              <p:cNvSpPr txBox="1"/>
              <p:nvPr/>
            </p:nvSpPr>
            <p:spPr>
              <a:xfrm>
                <a:off x="964583" y="4467172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ВПО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A4336A-4AFB-40C5-DA29-4B8CE7F20457}"/>
                  </a:ext>
                </a:extLst>
              </p:cNvPr>
              <p:cNvSpPr txBox="1"/>
              <p:nvPr/>
            </p:nvSpPr>
            <p:spPr>
              <a:xfrm>
                <a:off x="969748" y="4467172"/>
                <a:ext cx="2532719" cy="27699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endParaRPr lang="uk-UA" sz="1200" dirty="0">
                  <a:latin typeface="Montserrat Medium" panose="00000600000000000000" pitchFamily="2" charset="-52"/>
                </a:endParaRPr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2EDDA563-D459-689F-2487-A66EBC2B1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8C2E4F-CFA2-C711-C915-75DB5CEF66FB}"/>
                </a:ext>
              </a:extLst>
            </p:cNvPr>
            <p:cNvSpPr txBox="1"/>
            <p:nvPr/>
          </p:nvSpPr>
          <p:spPr>
            <a:xfrm>
              <a:off x="1052835" y="5726722"/>
              <a:ext cx="2532720" cy="40011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Близько 6.5 тис.</a:t>
              </a:r>
            </a:p>
          </p:txBody>
        </p:sp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0E3B2AB7-46AA-A6B9-8F1B-06449266B499}"/>
              </a:ext>
            </a:extLst>
          </p:cNvPr>
          <p:cNvGrpSpPr/>
          <p:nvPr/>
        </p:nvGrpSpPr>
        <p:grpSpPr>
          <a:xfrm>
            <a:off x="9144152" y="2497725"/>
            <a:ext cx="2711149" cy="3785705"/>
            <a:chOff x="879569" y="2537463"/>
            <a:chExt cx="2711149" cy="378570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678BE7CB-28F5-40FC-66E0-60F0432B9213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71" name="Групувати 70">
              <a:extLst>
                <a:ext uri="{FF2B5EF4-FFF2-40B4-BE49-F238E27FC236}">
                  <a16:creationId xmlns:a16="http://schemas.microsoft.com/office/drawing/2014/main" id="{2E73CCB3-F60D-3664-3357-F6EE8854E0CB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77" name="Прямокутник: округлені кути 76">
                <a:extLst>
                  <a:ext uri="{FF2B5EF4-FFF2-40B4-BE49-F238E27FC236}">
                    <a16:creationId xmlns:a16="http://schemas.microsoft.com/office/drawing/2014/main" id="{70A595CA-F869-E59F-D352-D5104CA065FD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78" name="Групувати 77">
                <a:extLst>
                  <a:ext uri="{FF2B5EF4-FFF2-40B4-BE49-F238E27FC236}">
                    <a16:creationId xmlns:a16="http://schemas.microsoft.com/office/drawing/2014/main" id="{D5F7176C-AD50-EFC5-0131-414D8E436850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79" name="Прямокутник: округлені кути 78">
                  <a:extLst>
                    <a:ext uri="{FF2B5EF4-FFF2-40B4-BE49-F238E27FC236}">
                      <a16:creationId xmlns:a16="http://schemas.microsoft.com/office/drawing/2014/main" id="{2EB269D0-1A80-6321-9C3C-B041721FE263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80" name="Прямокутник 79">
                  <a:extLst>
                    <a:ext uri="{FF2B5EF4-FFF2-40B4-BE49-F238E27FC236}">
                      <a16:creationId xmlns:a16="http://schemas.microsoft.com/office/drawing/2014/main" id="{6700D514-0E0C-96E4-9C64-CBBB4B9CEF08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72" name="Групувати 71">
              <a:extLst>
                <a:ext uri="{FF2B5EF4-FFF2-40B4-BE49-F238E27FC236}">
                  <a16:creationId xmlns:a16="http://schemas.microsoft.com/office/drawing/2014/main" id="{AD34B2B3-001B-423C-A415-B57503B79DF0}"/>
                </a:ext>
              </a:extLst>
            </p:cNvPr>
            <p:cNvGrpSpPr/>
            <p:nvPr/>
          </p:nvGrpSpPr>
          <p:grpSpPr>
            <a:xfrm>
              <a:off x="879569" y="4450744"/>
              <a:ext cx="2711149" cy="395675"/>
              <a:chOff x="879569" y="4450744"/>
              <a:chExt cx="2711149" cy="39567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7851643-E4E7-0F5D-E38D-7EA280139F10}"/>
                  </a:ext>
                </a:extLst>
              </p:cNvPr>
              <p:cNvSpPr txBox="1"/>
              <p:nvPr/>
            </p:nvSpPr>
            <p:spPr>
              <a:xfrm>
                <a:off x="879569" y="4538642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ПОГ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1236DF-2744-D8BC-CEF5-807255BC587B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27699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endParaRPr lang="uk-UA" sz="1200" dirty="0">
                  <a:latin typeface="Montserrat Medium" panose="00000600000000000000" pitchFamily="2" charset="-52"/>
                </a:endParaRPr>
              </a:p>
            </p:txBody>
          </p:sp>
        </p:grp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6A90C646-B038-696E-BDF8-C3D804B33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544F28-C459-48B2-560C-23372D4B085A}"/>
                </a:ext>
              </a:extLst>
            </p:cNvPr>
            <p:cNvSpPr txBox="1"/>
            <p:nvPr/>
          </p:nvSpPr>
          <p:spPr>
            <a:xfrm>
              <a:off x="1052835" y="5584504"/>
              <a:ext cx="2532720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28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2</a:t>
              </a:r>
            </a:p>
            <a:p>
              <a:pPr algn="ctr"/>
              <a:r>
                <a:rPr lang="uk-UA" sz="14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Івлєв С., Миколайчук О.</a:t>
              </a:r>
              <a:endParaRPr lang="uk-UA" sz="1200" dirty="0">
                <a:solidFill>
                  <a:schemeClr val="bg1"/>
                </a:solidFill>
                <a:latin typeface="Montserrat Black" panose="00000A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91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2E2C41-9B58-A0A8-FA6F-8BFDB8E9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48526531-3057-C97E-F886-E9FFECD9B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04" r="5704" b="5882"/>
          <a:stretch>
            <a:fillRect/>
          </a:stretch>
        </p:blipFill>
        <p:spPr>
          <a:xfrm>
            <a:off x="0" y="4380748"/>
            <a:ext cx="12192000" cy="2477252"/>
          </a:xfrm>
          <a:prstGeom prst="rect">
            <a:avLst/>
          </a:prstGeom>
        </p:spPr>
      </p:pic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FD827AB2-B47D-78F1-7C1B-BB4D5512D429}"/>
              </a:ext>
            </a:extLst>
          </p:cNvPr>
          <p:cNvCxnSpPr>
            <a:cxnSpLocks/>
          </p:cNvCxnSpPr>
          <p:nvPr/>
        </p:nvCxnSpPr>
        <p:spPr>
          <a:xfrm flipV="1">
            <a:off x="904278" y="1309466"/>
            <a:ext cx="0" cy="553667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30F11A-5C4C-2A44-C4FC-AA6AB521EC61}"/>
              </a:ext>
            </a:extLst>
          </p:cNvPr>
          <p:cNvSpPr txBox="1"/>
          <p:nvPr/>
        </p:nvSpPr>
        <p:spPr>
          <a:xfrm>
            <a:off x="904278" y="1186492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89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1A3D28-3BE4-7160-5168-49F44D573594}"/>
              </a:ext>
            </a:extLst>
          </p:cNvPr>
          <p:cNvSpPr txBox="1"/>
          <p:nvPr/>
        </p:nvSpPr>
        <p:spPr>
          <a:xfrm>
            <a:off x="904277" y="1771267"/>
            <a:ext cx="2737082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Опрацьовано викликів</a:t>
            </a:r>
          </a:p>
        </p:txBody>
      </p: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BB039A44-CB28-9C38-D30C-39E333A84804}"/>
              </a:ext>
            </a:extLst>
          </p:cNvPr>
          <p:cNvCxnSpPr>
            <a:cxnSpLocks/>
          </p:cNvCxnSpPr>
          <p:nvPr/>
        </p:nvCxnSpPr>
        <p:spPr>
          <a:xfrm flipV="1">
            <a:off x="2582667" y="2638683"/>
            <a:ext cx="0" cy="4051715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7AAED65-5C8B-8E05-4787-B15992636AA6}"/>
              </a:ext>
            </a:extLst>
          </p:cNvPr>
          <p:cNvSpPr txBox="1"/>
          <p:nvPr/>
        </p:nvSpPr>
        <p:spPr>
          <a:xfrm>
            <a:off x="2582666" y="2515709"/>
            <a:ext cx="2532720" cy="584775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200" dirty="0">
                <a:solidFill>
                  <a:srgbClr val="182947"/>
                </a:solidFill>
                <a:latin typeface="Montserrat Black" panose="00000A00000000000000" pitchFamily="2" charset="-52"/>
              </a:rPr>
              <a:t>1269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40B55-3C81-66F9-6806-D83EE40AE333}"/>
              </a:ext>
            </a:extLst>
          </p:cNvPr>
          <p:cNvSpPr txBox="1"/>
          <p:nvPr/>
        </p:nvSpPr>
        <p:spPr>
          <a:xfrm>
            <a:off x="2582666" y="3100484"/>
            <a:ext cx="277535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Розглянуто матеріалів</a:t>
            </a:r>
          </a:p>
        </p:txBody>
      </p: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C787098B-5A0A-A58D-AA51-7A689B56B0A1}"/>
              </a:ext>
            </a:extLst>
          </p:cNvPr>
          <p:cNvCxnSpPr>
            <a:cxnSpLocks/>
          </p:cNvCxnSpPr>
          <p:nvPr/>
        </p:nvCxnSpPr>
        <p:spPr>
          <a:xfrm flipV="1">
            <a:off x="4567033" y="3967901"/>
            <a:ext cx="0" cy="2890099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6497EB8-44CF-262F-B8A3-7FC8F94F43EB}"/>
              </a:ext>
            </a:extLst>
          </p:cNvPr>
          <p:cNvSpPr txBox="1"/>
          <p:nvPr/>
        </p:nvSpPr>
        <p:spPr>
          <a:xfrm>
            <a:off x="4567032" y="3839148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8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45613AB-FFFB-E5E5-DDE0-44482F2B62DD}"/>
              </a:ext>
            </a:extLst>
          </p:cNvPr>
          <p:cNvSpPr txBox="1"/>
          <p:nvPr/>
        </p:nvSpPr>
        <p:spPr>
          <a:xfrm>
            <a:off x="4567032" y="4429702"/>
            <a:ext cx="2979975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Здійснення супроводу</a:t>
            </a:r>
          </a:p>
        </p:txBody>
      </p:sp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45419601-E0C5-1D9F-2E2B-989B3BD7AFFA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Поліцейські послуги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31013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86301-552F-0D12-7BBE-01089D0F7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A323D818-986F-2499-49DB-3ADAE92F5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9380" r="20276" b="15852"/>
          <a:stretch>
            <a:fillRect/>
          </a:stretch>
        </p:blipFill>
        <p:spPr>
          <a:xfrm>
            <a:off x="0" y="1104475"/>
            <a:ext cx="12192000" cy="5753525"/>
          </a:xfrm>
          <a:prstGeom prst="rect">
            <a:avLst/>
          </a:prstGeom>
        </p:spPr>
      </p:pic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9CFB2477-1D94-E886-BF9A-E0CE7E3C777D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Військовий стан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1F54D7-7A4F-2A10-E7BE-C7602108CC48}"/>
              </a:ext>
            </a:extLst>
          </p:cNvPr>
          <p:cNvSpPr txBox="1"/>
          <p:nvPr/>
        </p:nvSpPr>
        <p:spPr>
          <a:xfrm>
            <a:off x="9132881" y="1206231"/>
            <a:ext cx="2532720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</a:rPr>
              <a:t>13 </a:t>
            </a:r>
            <a:endParaRPr lang="uk-UA" sz="3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2B0E33-D412-141F-7660-438A6A1F5FEB}"/>
              </a:ext>
            </a:extLst>
          </p:cNvPr>
          <p:cNvSpPr txBox="1"/>
          <p:nvPr/>
        </p:nvSpPr>
        <p:spPr>
          <a:xfrm>
            <a:off x="9132881" y="1887166"/>
            <a:ext cx="2532720" cy="738664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uk-UA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декларування зброї</a:t>
            </a:r>
          </a:p>
          <a:p>
            <a:pPr algn="ctr"/>
            <a:r>
              <a:rPr lang="uk-UA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(необхідність роз’яснень населенню</a:t>
            </a:r>
            <a:r>
              <a:rPr lang="uk-UA" sz="14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BDECD5-471B-1386-CEE6-7DE22B3D333C}"/>
              </a:ext>
            </a:extLst>
          </p:cNvPr>
          <p:cNvSpPr txBox="1"/>
          <p:nvPr/>
        </p:nvSpPr>
        <p:spPr>
          <a:xfrm>
            <a:off x="5343165" y="5191535"/>
            <a:ext cx="2532720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Montserrat Black" panose="00000A00000000000000" pitchFamily="2" charset="-52"/>
              </a:rPr>
              <a:t>132</a:t>
            </a:r>
            <a:endParaRPr lang="uk-UA" sz="3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A6686C-6556-3CA1-6E07-003876EB5EFB}"/>
              </a:ext>
            </a:extLst>
          </p:cNvPr>
          <p:cNvSpPr txBox="1"/>
          <p:nvPr/>
        </p:nvSpPr>
        <p:spPr>
          <a:xfrm>
            <a:off x="5069478" y="5869387"/>
            <a:ext cx="3080094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перевірено ВПО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61498" y="1838527"/>
            <a:ext cx="1682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latin typeface="Montserrat Black" panose="00000A00000000000000" pitchFamily="2" charset="-52"/>
              </a:rPr>
              <a:t>282</a:t>
            </a:r>
            <a:endParaRPr lang="uk-UA" sz="32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08187" y="2636196"/>
            <a:ext cx="4319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800"/>
            </a:pPr>
            <a:r>
              <a:rPr lang="uk-UA" dirty="0">
                <a:solidFill>
                  <a:srgbClr val="182947"/>
                </a:solidFill>
                <a:latin typeface="Proxima Nova"/>
                <a:ea typeface="Proxima Nova"/>
                <a:cs typeface="Proxima Nova"/>
                <a:sym typeface="Proxima Nova"/>
              </a:rPr>
              <a:t>Спільні заходи з СБУ та РТЦК з метою виявлення осіб причетні до ДРГ та </a:t>
            </a:r>
          </a:p>
          <a:p>
            <a:pPr lvl="0">
              <a:buClr>
                <a:srgbClr val="000000"/>
              </a:buClr>
              <a:buSzPts val="2800"/>
            </a:pPr>
            <a:r>
              <a:rPr lang="uk-UA" dirty="0">
                <a:solidFill>
                  <a:srgbClr val="182947"/>
                </a:solidFill>
                <a:latin typeface="Proxima Nova"/>
                <a:ea typeface="Proxima Nova"/>
                <a:cs typeface="Proxima Nova"/>
                <a:sym typeface="Proxima Nova"/>
              </a:rPr>
              <a:t>осіб які порушили законодавство України щодо мобілізації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38945" y="4241260"/>
            <a:ext cx="176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buSzPts val="4800"/>
            </a:pPr>
            <a:r>
              <a:rPr lang="uk-UA" sz="2000" b="1" dirty="0">
                <a:solidFill>
                  <a:schemeClr val="bg1"/>
                </a:solidFill>
                <a:latin typeface="Montserrat Black"/>
                <a:ea typeface="Montserrat Medium"/>
                <a:cs typeface="Montserrat Medium"/>
                <a:sym typeface="Montserrat Medium"/>
              </a:rPr>
              <a:t>563 / 121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6254" y="4747098"/>
            <a:ext cx="3485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2800"/>
            </a:pPr>
            <a:r>
              <a:rPr lang="uk-UA" dirty="0">
                <a:solidFill>
                  <a:srgbClr val="182947"/>
                </a:solidFill>
                <a:latin typeface="Proxima Nova"/>
                <a:ea typeface="Proxima Nova"/>
                <a:cs typeface="Proxima Nova"/>
                <a:sym typeface="Proxima Nova"/>
              </a:rPr>
              <a:t>Виявлено осіб, які порушили законодавство України щодо мобілізації, з них були у “розшуку” за ТЦК</a:t>
            </a:r>
          </a:p>
        </p:txBody>
      </p:sp>
    </p:spTree>
    <p:extLst>
      <p:ext uri="{BB962C8B-B14F-4D97-AF65-F5344CB8AC3E}">
        <p14:creationId xmlns:p14="http://schemas.microsoft.com/office/powerpoint/2010/main" val="221331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0C95-82F5-034E-8BA3-BEF0A2CB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EA48E22A-E2D4-220F-8608-9E6F4721817F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13F6C75F-96A8-4FC4-70AA-2CE87A94A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04" r="5704" b="5882"/>
          <a:stretch>
            <a:fillRect/>
          </a:stretch>
        </p:blipFill>
        <p:spPr>
          <a:xfrm>
            <a:off x="0" y="4398166"/>
            <a:ext cx="12192000" cy="24772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074B1225-B508-A1C6-03A9-CB51BDB00A1A}"/>
              </a:ext>
            </a:extLst>
          </p:cNvPr>
          <p:cNvGrpSpPr/>
          <p:nvPr/>
        </p:nvGrpSpPr>
        <p:grpSpPr>
          <a:xfrm>
            <a:off x="422564" y="1923834"/>
            <a:ext cx="3080094" cy="2477252"/>
            <a:chOff x="961468" y="1789695"/>
            <a:chExt cx="3080094" cy="24653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C2757C-D00A-68F1-D325-14449045289F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95410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 </a:t>
              </a:r>
              <a:r>
                <a:rPr lang="uk-U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спільні виїзди з соціальними службами громади різного напрямку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991561-7FC7-0745-AD1F-580D078E07FB}"/>
                </a:ext>
              </a:extLst>
            </p:cNvPr>
            <p:cNvSpPr txBox="1"/>
            <p:nvPr/>
          </p:nvSpPr>
          <p:spPr>
            <a:xfrm>
              <a:off x="961468" y="3947304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громадська безпека</a:t>
              </a:r>
            </a:p>
          </p:txBody>
        </p:sp>
        <p:grpSp>
          <p:nvGrpSpPr>
            <p:cNvPr id="8" name="Групувати 7">
              <a:extLst>
                <a:ext uri="{FF2B5EF4-FFF2-40B4-BE49-F238E27FC236}">
                  <a16:creationId xmlns:a16="http://schemas.microsoft.com/office/drawing/2014/main" id="{3D3E5E04-D81D-1864-A76F-D7870F490468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47DF207D-43C8-D830-D1FC-28BE3D094CD8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CCCD13BB-D9A4-A09F-232E-9297C358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040CFF6D-1582-67AD-22F5-A09F11D5742D}"/>
              </a:ext>
            </a:extLst>
          </p:cNvPr>
          <p:cNvGrpSpPr/>
          <p:nvPr/>
        </p:nvGrpSpPr>
        <p:grpSpPr>
          <a:xfrm>
            <a:off x="8689342" y="1923834"/>
            <a:ext cx="3080094" cy="2164502"/>
            <a:chOff x="961469" y="1789695"/>
            <a:chExt cx="3080094" cy="21645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7CC0E3-EDE3-D1D1-FF90-C4137F3189A1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13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E149B7-5224-61E4-8FC4-DADCB926EB6B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благоустрій</a:t>
              </a:r>
              <a:endPara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id="{D54B8A66-A9F6-A45F-5EB2-A64A1684A360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A279DD94-CE02-1F1C-68E6-74A252BD44F7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0C064E1F-3841-781E-3824-B56BEEC92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BBE408A7-7B8C-5CF2-C218-533C9270F215}"/>
              </a:ext>
            </a:extLst>
          </p:cNvPr>
          <p:cNvGrpSpPr/>
          <p:nvPr/>
        </p:nvGrpSpPr>
        <p:grpSpPr>
          <a:xfrm>
            <a:off x="4555953" y="1923834"/>
            <a:ext cx="3080094" cy="2164502"/>
            <a:chOff x="961469" y="1789695"/>
            <a:chExt cx="3080094" cy="2164502"/>
          </a:xfrm>
          <a:effectLst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55F4EE-3E13-0893-FDE8-4C853C3056D3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85BAB7-96FD-3F33-4B1F-F728C97F034A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дозвільна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 система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1" name="Групувати 20">
              <a:extLst>
                <a:ext uri="{FF2B5EF4-FFF2-40B4-BE49-F238E27FC236}">
                  <a16:creationId xmlns:a16="http://schemas.microsoft.com/office/drawing/2014/main" id="{160954B7-AC04-FAE6-D37B-75221ED5A9DE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44FD7CDD-AB8A-DA27-36C2-7AAE88BBFF68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33817802-FE22-5FA0-A5E5-316FA57B3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57C081CA-08B4-6122-A83C-53D21E544BCF}"/>
              </a:ext>
            </a:extLst>
          </p:cNvPr>
          <p:cNvCxnSpPr>
            <a:cxnSpLocks/>
          </p:cNvCxnSpPr>
          <p:nvPr/>
        </p:nvCxnSpPr>
        <p:spPr>
          <a:xfrm>
            <a:off x="4029306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367A8848-E431-4A79-05B0-39ABBFEF7106}"/>
              </a:ext>
            </a:extLst>
          </p:cNvPr>
          <p:cNvCxnSpPr>
            <a:cxnSpLocks/>
          </p:cNvCxnSpPr>
          <p:nvPr/>
        </p:nvCxnSpPr>
        <p:spPr>
          <a:xfrm>
            <a:off x="8162694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1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1325C-2D71-4C72-4EFC-1DF0394DD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04421A3C-B21F-CEB5-6DD7-96D4BF4BF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04" r="5704" b="5882"/>
          <a:stretch>
            <a:fillRect/>
          </a:stretch>
        </p:blipFill>
        <p:spPr>
          <a:xfrm>
            <a:off x="0" y="4380748"/>
            <a:ext cx="12192000" cy="2477252"/>
          </a:xfrm>
          <a:prstGeom prst="rect">
            <a:avLst/>
          </a:prstGeom>
        </p:spPr>
      </p:pic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AD8115E0-F621-7240-3202-FB2269FDF5BB}"/>
              </a:ext>
            </a:extLst>
          </p:cNvPr>
          <p:cNvCxnSpPr>
            <a:cxnSpLocks/>
          </p:cNvCxnSpPr>
          <p:nvPr/>
        </p:nvCxnSpPr>
        <p:spPr>
          <a:xfrm flipV="1">
            <a:off x="479045" y="1309466"/>
            <a:ext cx="0" cy="553667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5AD2858-87D3-20B5-F9EC-92F762A1A5BB}"/>
              </a:ext>
            </a:extLst>
          </p:cNvPr>
          <p:cNvSpPr txBox="1"/>
          <p:nvPr/>
        </p:nvSpPr>
        <p:spPr>
          <a:xfrm>
            <a:off x="537209" y="1220379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190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7F40FC-822D-2166-D260-A64616FC4A0A}"/>
              </a:ext>
            </a:extLst>
          </p:cNvPr>
          <p:cNvSpPr txBox="1"/>
          <p:nvPr/>
        </p:nvSpPr>
        <p:spPr>
          <a:xfrm>
            <a:off x="584079" y="1771267"/>
            <a:ext cx="2737082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Кількість </a:t>
            </a:r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кривдників, що перебувають на обліку</a:t>
            </a:r>
          </a:p>
        </p:txBody>
      </p: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44545800-AD3E-DFC2-A7E3-36468007609C}"/>
              </a:ext>
            </a:extLst>
          </p:cNvPr>
          <p:cNvCxnSpPr>
            <a:cxnSpLocks/>
          </p:cNvCxnSpPr>
          <p:nvPr/>
        </p:nvCxnSpPr>
        <p:spPr>
          <a:xfrm flipV="1">
            <a:off x="1803569" y="2373486"/>
            <a:ext cx="0" cy="413498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EBFE6C6-3C75-D7DD-9A1E-F54D177D1578}"/>
              </a:ext>
            </a:extLst>
          </p:cNvPr>
          <p:cNvSpPr txBox="1"/>
          <p:nvPr/>
        </p:nvSpPr>
        <p:spPr>
          <a:xfrm>
            <a:off x="1884115" y="2250512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19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D80146-023E-E789-D9F2-0C6B2809C438}"/>
              </a:ext>
            </a:extLst>
          </p:cNvPr>
          <p:cNvSpPr txBox="1"/>
          <p:nvPr/>
        </p:nvSpPr>
        <p:spPr>
          <a:xfrm>
            <a:off x="1884114" y="2835287"/>
            <a:ext cx="2775358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Кількість кривдників яких взято на облік у 2025 році</a:t>
            </a:r>
          </a:p>
        </p:txBody>
      </p: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491D56D7-B8C9-210C-E3D0-1A5DE2B537B8}"/>
              </a:ext>
            </a:extLst>
          </p:cNvPr>
          <p:cNvCxnSpPr>
            <a:cxnSpLocks/>
          </p:cNvCxnSpPr>
          <p:nvPr/>
        </p:nvCxnSpPr>
        <p:spPr>
          <a:xfrm flipV="1">
            <a:off x="2797348" y="3575590"/>
            <a:ext cx="0" cy="2890099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D9705A2-E197-DB3F-BA78-A23EF78E611D}"/>
              </a:ext>
            </a:extLst>
          </p:cNvPr>
          <p:cNvSpPr txBox="1"/>
          <p:nvPr/>
        </p:nvSpPr>
        <p:spPr>
          <a:xfrm>
            <a:off x="2913644" y="3499494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5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5A0F588-18D8-28F6-94E0-93F9D2D5C2C0}"/>
              </a:ext>
            </a:extLst>
          </p:cNvPr>
          <p:cNvSpPr txBox="1"/>
          <p:nvPr/>
        </p:nvSpPr>
        <p:spPr>
          <a:xfrm>
            <a:off x="2902382" y="4037391"/>
            <a:ext cx="2979975" cy="738664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Винесено термінових </a:t>
            </a:r>
            <a:r>
              <a:rPr lang="uk-UA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забороних</a:t>
            </a:r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приписів стосовно кривдників</a:t>
            </a:r>
          </a:p>
        </p:txBody>
      </p: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B1AB423B-4C8D-0008-45A8-B71C434E19C5}"/>
              </a:ext>
            </a:extLst>
          </p:cNvPr>
          <p:cNvCxnSpPr>
            <a:cxnSpLocks/>
          </p:cNvCxnSpPr>
          <p:nvPr/>
        </p:nvCxnSpPr>
        <p:spPr>
          <a:xfrm flipV="1">
            <a:off x="5435103" y="1543545"/>
            <a:ext cx="0" cy="5314455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CFE5F7E7-8708-B234-B7B8-953AD21D1A40}"/>
              </a:ext>
            </a:extLst>
          </p:cNvPr>
          <p:cNvGrpSpPr/>
          <p:nvPr/>
        </p:nvGrpSpPr>
        <p:grpSpPr>
          <a:xfrm>
            <a:off x="5581297" y="1420571"/>
            <a:ext cx="5314674" cy="1107995"/>
            <a:chOff x="5581297" y="1420571"/>
            <a:chExt cx="5314674" cy="110799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E3B6E46-4B81-4B70-35CB-233ED8E68350}"/>
                </a:ext>
              </a:extLst>
            </p:cNvPr>
            <p:cNvSpPr txBox="1"/>
            <p:nvPr/>
          </p:nvSpPr>
          <p:spPr>
            <a:xfrm>
              <a:off x="5581299" y="1420571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19</a:t>
              </a:r>
              <a:endParaRPr lang="uk-UA" sz="14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A32E691-BAC1-0FBB-4CF4-BBDC9DC07D81}"/>
                </a:ext>
              </a:extLst>
            </p:cNvPr>
            <p:cNvSpPr txBox="1"/>
            <p:nvPr/>
          </p:nvSpPr>
          <p:spPr>
            <a:xfrm>
              <a:off x="5581297" y="2005346"/>
              <a:ext cx="531467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Складено адміністративних протоколів за порушення ст. 173-2 КУпАП «Вчинення домашнього насильства»</a:t>
              </a:r>
            </a:p>
          </p:txBody>
        </p:sp>
      </p:grp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0078BD53-A263-763A-AF77-BD076796879E}"/>
              </a:ext>
            </a:extLst>
          </p:cNvPr>
          <p:cNvCxnSpPr>
            <a:cxnSpLocks/>
          </p:cNvCxnSpPr>
          <p:nvPr/>
        </p:nvCxnSpPr>
        <p:spPr>
          <a:xfrm flipH="1">
            <a:off x="5661497" y="2634011"/>
            <a:ext cx="2032000" cy="0"/>
          </a:xfrm>
          <a:prstGeom prst="line">
            <a:avLst/>
          </a:prstGeom>
          <a:ln w="254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9E85DAF0-5A6E-383B-BB5C-907A038247EB}"/>
              </a:ext>
            </a:extLst>
          </p:cNvPr>
          <p:cNvGrpSpPr/>
          <p:nvPr/>
        </p:nvGrpSpPr>
        <p:grpSpPr>
          <a:xfrm>
            <a:off x="5639463" y="2664789"/>
            <a:ext cx="2925415" cy="1107995"/>
            <a:chOff x="5639463" y="2650205"/>
            <a:chExt cx="2925415" cy="110799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D499875-A04B-C51E-C89C-4EE2B44D630F}"/>
                </a:ext>
              </a:extLst>
            </p:cNvPr>
            <p:cNvSpPr txBox="1"/>
            <p:nvPr/>
          </p:nvSpPr>
          <p:spPr>
            <a:xfrm>
              <a:off x="5639465" y="2650205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18</a:t>
              </a:r>
              <a:endParaRPr lang="uk-UA" sz="14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EB70737-1951-851F-43A2-3BF98FF810DA}"/>
                </a:ext>
              </a:extLst>
            </p:cNvPr>
            <p:cNvSpPr txBox="1"/>
            <p:nvPr/>
          </p:nvSpPr>
          <p:spPr>
            <a:xfrm>
              <a:off x="5639463" y="3234980"/>
              <a:ext cx="2925415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Вироків суду про визнання кривдниками винуватими</a:t>
              </a:r>
            </a:p>
          </p:txBody>
        </p:sp>
      </p:grpSp>
      <p:cxnSp>
        <p:nvCxnSpPr>
          <p:cNvPr id="110" name="Пряма сполучна лінія 109">
            <a:extLst>
              <a:ext uri="{FF2B5EF4-FFF2-40B4-BE49-F238E27FC236}">
                <a16:creationId xmlns:a16="http://schemas.microsoft.com/office/drawing/2014/main" id="{6200511E-8A5C-A9D3-A37F-E013E01D4A31}"/>
              </a:ext>
            </a:extLst>
          </p:cNvPr>
          <p:cNvCxnSpPr>
            <a:cxnSpLocks/>
          </p:cNvCxnSpPr>
          <p:nvPr/>
        </p:nvCxnSpPr>
        <p:spPr>
          <a:xfrm flipV="1">
            <a:off x="8801276" y="2929259"/>
            <a:ext cx="0" cy="3928741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591D9398-AC52-952D-1FEF-19C41026A662}"/>
              </a:ext>
            </a:extLst>
          </p:cNvPr>
          <p:cNvSpPr txBox="1"/>
          <p:nvPr/>
        </p:nvSpPr>
        <p:spPr>
          <a:xfrm>
            <a:off x="8911004" y="2806285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14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BBE1FA8-3F0D-7C16-7E63-CC8AC8FC253B}"/>
              </a:ext>
            </a:extLst>
          </p:cNvPr>
          <p:cNvSpPr txBox="1"/>
          <p:nvPr/>
        </p:nvSpPr>
        <p:spPr>
          <a:xfrm>
            <a:off x="8911004" y="3391060"/>
            <a:ext cx="2572793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Профілактичних заходів</a:t>
            </a:r>
          </a:p>
        </p:txBody>
      </p:sp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id="{665C49D2-25EB-30D5-2AB0-C0845A8B6369}"/>
              </a:ext>
            </a:extLst>
          </p:cNvPr>
          <p:cNvCxnSpPr>
            <a:cxnSpLocks/>
          </p:cNvCxnSpPr>
          <p:nvPr/>
        </p:nvCxnSpPr>
        <p:spPr>
          <a:xfrm flipH="1">
            <a:off x="9027670" y="3787315"/>
            <a:ext cx="2032000" cy="0"/>
          </a:xfrm>
          <a:prstGeom prst="line">
            <a:avLst/>
          </a:prstGeom>
          <a:ln w="254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D99E7B80-2188-A062-BD18-851F431F606E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Протидія домашньому насильству</a:t>
            </a:r>
          </a:p>
        </p:txBody>
      </p:sp>
    </p:spTree>
    <p:extLst>
      <p:ext uri="{BB962C8B-B14F-4D97-AF65-F5344CB8AC3E}">
        <p14:creationId xmlns:p14="http://schemas.microsoft.com/office/powerpoint/2010/main" val="392926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9973B-5792-7F29-F536-42C866EC1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9737CFF0-6DFF-D389-6B0A-E9FA488BD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734" r="19827" b="7119"/>
          <a:stretch>
            <a:fillRect/>
          </a:stretch>
        </p:blipFill>
        <p:spPr>
          <a:xfrm>
            <a:off x="-1" y="1260971"/>
            <a:ext cx="12192001" cy="5597030"/>
          </a:xfrm>
          <a:prstGeom prst="rect">
            <a:avLst/>
          </a:prstGeom>
        </p:spPr>
      </p:pic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D5E949B1-5DC8-2EEC-376A-6E637AC3242D}"/>
              </a:ext>
            </a:extLst>
          </p:cNvPr>
          <p:cNvGrpSpPr/>
          <p:nvPr/>
        </p:nvGrpSpPr>
        <p:grpSpPr>
          <a:xfrm>
            <a:off x="333153" y="3974269"/>
            <a:ext cx="11525694" cy="299720"/>
            <a:chOff x="333153" y="3644408"/>
            <a:chExt cx="11525694" cy="299720"/>
          </a:xfrm>
        </p:grpSpPr>
        <p:sp>
          <p:nvSpPr>
            <p:cNvPr id="2" name="Прямокутник: округлені кути 1">
              <a:extLst>
                <a:ext uri="{FF2B5EF4-FFF2-40B4-BE49-F238E27FC236}">
                  <a16:creationId xmlns:a16="http://schemas.microsoft.com/office/drawing/2014/main" id="{F00415C9-117B-90B6-35CB-FD860ABC474C}"/>
                </a:ext>
              </a:extLst>
            </p:cNvPr>
            <p:cNvSpPr/>
            <p:nvPr/>
          </p:nvSpPr>
          <p:spPr>
            <a:xfrm>
              <a:off x="333153" y="3694369"/>
              <a:ext cx="11525694" cy="212900"/>
            </a:xfrm>
            <a:prstGeom prst="roundRect">
              <a:avLst>
                <a:gd name="adj" fmla="val 50000"/>
              </a:avLst>
            </a:prstGeom>
            <a:solidFill>
              <a:srgbClr val="1829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838C62F9-95EE-13BB-FC76-2D84A8B7C357}"/>
                </a:ext>
              </a:extLst>
            </p:cNvPr>
            <p:cNvSpPr/>
            <p:nvPr/>
          </p:nvSpPr>
          <p:spPr>
            <a:xfrm>
              <a:off x="1087551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DBB050A3-4FAD-C56D-4625-5D5B2A6A8A59}"/>
                </a:ext>
              </a:extLst>
            </p:cNvPr>
            <p:cNvSpPr/>
            <p:nvPr/>
          </p:nvSpPr>
          <p:spPr>
            <a:xfrm>
              <a:off x="991504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B305CF7D-2B7B-8355-B992-C0D80B5A2171}"/>
                </a:ext>
              </a:extLst>
            </p:cNvPr>
            <p:cNvSpPr/>
            <p:nvPr/>
          </p:nvSpPr>
          <p:spPr>
            <a:xfrm>
              <a:off x="895456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F66EA941-8E44-BB15-A80F-E812535164CA}"/>
                </a:ext>
              </a:extLst>
            </p:cNvPr>
            <p:cNvSpPr/>
            <p:nvPr/>
          </p:nvSpPr>
          <p:spPr>
            <a:xfrm>
              <a:off x="799409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A591C05D-B252-55DC-BD5E-FF3C861D662A}"/>
                </a:ext>
              </a:extLst>
            </p:cNvPr>
            <p:cNvSpPr/>
            <p:nvPr/>
          </p:nvSpPr>
          <p:spPr>
            <a:xfrm>
              <a:off x="703361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9FBDFD53-77B9-31EB-1AD3-CBBDD753F4F1}"/>
                </a:ext>
              </a:extLst>
            </p:cNvPr>
            <p:cNvSpPr/>
            <p:nvPr/>
          </p:nvSpPr>
          <p:spPr>
            <a:xfrm>
              <a:off x="607314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кутник 22">
              <a:extLst>
                <a:ext uri="{FF2B5EF4-FFF2-40B4-BE49-F238E27FC236}">
                  <a16:creationId xmlns:a16="http://schemas.microsoft.com/office/drawing/2014/main" id="{54491E90-9471-FEF0-AA5C-CC727C4AFDCD}"/>
                </a:ext>
              </a:extLst>
            </p:cNvPr>
            <p:cNvSpPr/>
            <p:nvPr/>
          </p:nvSpPr>
          <p:spPr>
            <a:xfrm>
              <a:off x="511266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84664983-44FA-39A6-3EC3-88D729535116}"/>
                </a:ext>
              </a:extLst>
            </p:cNvPr>
            <p:cNvSpPr/>
            <p:nvPr/>
          </p:nvSpPr>
          <p:spPr>
            <a:xfrm>
              <a:off x="415219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кутник 24">
              <a:extLst>
                <a:ext uri="{FF2B5EF4-FFF2-40B4-BE49-F238E27FC236}">
                  <a16:creationId xmlns:a16="http://schemas.microsoft.com/office/drawing/2014/main" id="{354760F6-0B33-931A-8971-D0693A7E67F6}"/>
                </a:ext>
              </a:extLst>
            </p:cNvPr>
            <p:cNvSpPr/>
            <p:nvPr/>
          </p:nvSpPr>
          <p:spPr>
            <a:xfrm>
              <a:off x="319171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7A1C0C38-2BA3-C1C2-3178-B3C920D71ECA}"/>
                </a:ext>
              </a:extLst>
            </p:cNvPr>
            <p:cNvSpPr/>
            <p:nvPr/>
          </p:nvSpPr>
          <p:spPr>
            <a:xfrm>
              <a:off x="223124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id="{7336C27F-A093-17F7-38B2-59192FB7E293}"/>
                </a:ext>
              </a:extLst>
            </p:cNvPr>
            <p:cNvSpPr/>
            <p:nvPr/>
          </p:nvSpPr>
          <p:spPr>
            <a:xfrm>
              <a:off x="127076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0FB092AB-B86D-AC9C-4254-577CB79D185D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Сфера громадської безпеки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BA3466DA-6EF9-EF1A-99C1-A48A5A6E7789}"/>
              </a:ext>
            </a:extLst>
          </p:cNvPr>
          <p:cNvGrpSpPr/>
          <p:nvPr/>
        </p:nvGrpSpPr>
        <p:grpSpPr>
          <a:xfrm>
            <a:off x="277908" y="1805596"/>
            <a:ext cx="1252188" cy="2384255"/>
            <a:chOff x="277908" y="1475735"/>
            <a:chExt cx="1252188" cy="2384255"/>
          </a:xfrm>
        </p:grpSpPr>
        <p:cxnSp>
          <p:nvCxnSpPr>
            <p:cNvPr id="3" name="Пряма сполучна лінія 2">
              <a:extLst>
                <a:ext uri="{FF2B5EF4-FFF2-40B4-BE49-F238E27FC236}">
                  <a16:creationId xmlns:a16="http://schemas.microsoft.com/office/drawing/2014/main" id="{CEFD5B05-4C5E-5423-4C55-4F9ED39E5F23}"/>
                </a:ext>
              </a:extLst>
            </p:cNvPr>
            <p:cNvCxnSpPr>
              <a:cxnSpLocks/>
            </p:cNvCxnSpPr>
            <p:nvPr/>
          </p:nvCxnSpPr>
          <p:spPr>
            <a:xfrm>
              <a:off x="333153" y="1760690"/>
              <a:ext cx="0" cy="2024818"/>
            </a:xfrm>
            <a:prstGeom prst="line">
              <a:avLst/>
            </a:prstGeom>
            <a:ln w="50800" cap="rnd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A352E04-A8F1-0384-E704-994994EB44BA}"/>
                </a:ext>
              </a:extLst>
            </p:cNvPr>
            <p:cNvSpPr/>
            <p:nvPr/>
          </p:nvSpPr>
          <p:spPr>
            <a:xfrm>
              <a:off x="277908" y="3749500"/>
              <a:ext cx="110490" cy="1104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6477B2-A948-91B9-E8E3-F4FCB360E348}"/>
                </a:ext>
              </a:extLst>
            </p:cNvPr>
            <p:cNvSpPr txBox="1"/>
            <p:nvPr/>
          </p:nvSpPr>
          <p:spPr>
            <a:xfrm>
              <a:off x="388398" y="1475735"/>
              <a:ext cx="1141698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1 січня</a:t>
              </a:r>
            </a:p>
            <a:p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2025 року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9C3BA960-03A4-79ED-A06E-04EC5DEE2555}"/>
                </a:ext>
              </a:extLst>
            </p:cNvPr>
            <p:cNvSpPr/>
            <p:nvPr/>
          </p:nvSpPr>
          <p:spPr>
            <a:xfrm>
              <a:off x="277908" y="1712878"/>
              <a:ext cx="110490" cy="1104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B62672DF-E64A-CEE3-DD37-5480E783A8EF}"/>
              </a:ext>
            </a:extLst>
          </p:cNvPr>
          <p:cNvGrpSpPr/>
          <p:nvPr/>
        </p:nvGrpSpPr>
        <p:grpSpPr>
          <a:xfrm>
            <a:off x="10717149" y="4079361"/>
            <a:ext cx="1196944" cy="2353477"/>
            <a:chOff x="10717149" y="3749500"/>
            <a:chExt cx="1196944" cy="23534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E95D87-8503-C270-5027-DABF54A79802}"/>
                </a:ext>
              </a:extLst>
            </p:cNvPr>
            <p:cNvSpPr txBox="1"/>
            <p:nvPr/>
          </p:nvSpPr>
          <p:spPr>
            <a:xfrm>
              <a:off x="10717149" y="5579757"/>
              <a:ext cx="1141698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31 грудня</a:t>
              </a:r>
            </a:p>
            <a:p>
              <a:pPr algn="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2025 року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id="{682C1B68-C4DE-6D9A-2341-82E0B3721C3B}"/>
                </a:ext>
              </a:extLst>
            </p:cNvPr>
            <p:cNvGrpSpPr/>
            <p:nvPr/>
          </p:nvGrpSpPr>
          <p:grpSpPr>
            <a:xfrm>
              <a:off x="11803603" y="3749500"/>
              <a:ext cx="110490" cy="2147112"/>
              <a:chOff x="7568353" y="4299567"/>
              <a:chExt cx="110490" cy="2147112"/>
            </a:xfrm>
          </p:grpSpPr>
          <p:cxnSp>
            <p:nvCxnSpPr>
              <p:cNvPr id="10" name="Пряма сполучна лінія 9">
                <a:extLst>
                  <a:ext uri="{FF2B5EF4-FFF2-40B4-BE49-F238E27FC236}">
                    <a16:creationId xmlns:a16="http://schemas.microsoft.com/office/drawing/2014/main" id="{66AA16A3-54F0-43DB-801E-B7DC81425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3598" y="4354999"/>
                <a:ext cx="0" cy="2024818"/>
              </a:xfrm>
              <a:prstGeom prst="line">
                <a:avLst/>
              </a:prstGeom>
              <a:ln w="50800" cap="rnd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FF8BC6A3-2231-AE3B-6440-EC3F74BE1490}"/>
                  </a:ext>
                </a:extLst>
              </p:cNvPr>
              <p:cNvSpPr/>
              <p:nvPr/>
            </p:nvSpPr>
            <p:spPr>
              <a:xfrm>
                <a:off x="7568353" y="6336189"/>
                <a:ext cx="110490" cy="1104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F11401DE-E49F-0A87-73A7-0054335A775F}"/>
                  </a:ext>
                </a:extLst>
              </p:cNvPr>
              <p:cNvSpPr/>
              <p:nvPr/>
            </p:nvSpPr>
            <p:spPr>
              <a:xfrm>
                <a:off x="7568353" y="4299567"/>
                <a:ext cx="110490" cy="1104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17062B6-C78A-CB38-14E1-2861B0218A8B}"/>
              </a:ext>
            </a:extLst>
          </p:cNvPr>
          <p:cNvSpPr txBox="1"/>
          <p:nvPr/>
        </p:nvSpPr>
        <p:spPr>
          <a:xfrm>
            <a:off x="1507514" y="2328816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44 КУпАП – 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7CFDFA-C021-AB21-324D-5779B5388B9C}"/>
              </a:ext>
            </a:extLst>
          </p:cNvPr>
          <p:cNvSpPr txBox="1"/>
          <p:nvPr/>
        </p:nvSpPr>
        <p:spPr>
          <a:xfrm>
            <a:off x="1508531" y="2560881"/>
            <a:ext cx="3679054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Незаконні виробництво, придбання, зберігання, перевезення, пересилання</a:t>
            </a:r>
            <a:r>
              <a:rPr lang="uk-UA" sz="1000" dirty="0">
                <a:latin typeface="Montserrat Light" panose="00000400000000000000" pitchFamily="2" charset="-52"/>
                <a:sym typeface="Proxima Nova"/>
              </a:rPr>
              <a:t> </a:t>
            </a:r>
            <a:r>
              <a:rPr lang="uk-UA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наркотичних засобів без мети збуту в невеликих розмірів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32FC10-DEE0-EF18-57A6-FF309316C402}"/>
              </a:ext>
            </a:extLst>
          </p:cNvPr>
          <p:cNvSpPr txBox="1"/>
          <p:nvPr/>
        </p:nvSpPr>
        <p:spPr>
          <a:xfrm>
            <a:off x="677244" y="5993845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51 КУпАП – 16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85D725-CF89-6322-F322-1FA975F0D735}"/>
              </a:ext>
            </a:extLst>
          </p:cNvPr>
          <p:cNvSpPr txBox="1"/>
          <p:nvPr/>
        </p:nvSpPr>
        <p:spPr>
          <a:xfrm>
            <a:off x="678261" y="6225910"/>
            <a:ext cx="2826978" cy="24622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Дрібне викрадення чужого майна</a:t>
            </a:r>
          </a:p>
        </p:txBody>
      </p: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DA412E29-C140-45DF-4A20-AAF9496C6725}"/>
              </a:ext>
            </a:extLst>
          </p:cNvPr>
          <p:cNvCxnSpPr>
            <a:cxnSpLocks/>
            <a:stCxn id="30" idx="1"/>
          </p:cNvCxnSpPr>
          <p:nvPr/>
        </p:nvCxnSpPr>
        <p:spPr>
          <a:xfrm>
            <a:off x="1507514" y="2482705"/>
            <a:ext cx="0" cy="1545033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B6FBCCDD-8ED1-6B37-34CB-F9828E23E6B6}"/>
              </a:ext>
            </a:extLst>
          </p:cNvPr>
          <p:cNvCxnSpPr>
            <a:cxnSpLocks/>
          </p:cNvCxnSpPr>
          <p:nvPr/>
        </p:nvCxnSpPr>
        <p:spPr>
          <a:xfrm flipH="1">
            <a:off x="701879" y="4199817"/>
            <a:ext cx="13269" cy="2211712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5277E7B-20F3-DC2D-23C5-BE9E21B13985}"/>
              </a:ext>
            </a:extLst>
          </p:cNvPr>
          <p:cNvSpPr txBox="1"/>
          <p:nvPr/>
        </p:nvSpPr>
        <p:spPr>
          <a:xfrm>
            <a:off x="1761618" y="4926501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152 КУпАП – 4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232EFF-2347-769E-B4E0-23987DB6D43F}"/>
              </a:ext>
            </a:extLst>
          </p:cNvPr>
          <p:cNvSpPr txBox="1"/>
          <p:nvPr/>
        </p:nvSpPr>
        <p:spPr>
          <a:xfrm>
            <a:off x="1762635" y="5158566"/>
            <a:ext cx="2512094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Порушення державних стандартів, норм і правил у сфері благоустрою населених пунктів</a:t>
            </a:r>
          </a:p>
        </p:txBody>
      </p: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0AEDB1BB-7718-1C60-E1CB-F5FBC6EC0357}"/>
              </a:ext>
            </a:extLst>
          </p:cNvPr>
          <p:cNvCxnSpPr>
            <a:cxnSpLocks/>
          </p:cNvCxnSpPr>
          <p:nvPr/>
        </p:nvCxnSpPr>
        <p:spPr>
          <a:xfrm>
            <a:off x="1786253" y="4199817"/>
            <a:ext cx="0" cy="114436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7A33206-FD72-54B7-92FD-2AF0E1D85585}"/>
              </a:ext>
            </a:extLst>
          </p:cNvPr>
          <p:cNvSpPr txBox="1"/>
          <p:nvPr/>
        </p:nvSpPr>
        <p:spPr>
          <a:xfrm>
            <a:off x="4335509" y="3083645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155 КУпАП – 1</a:t>
            </a:r>
            <a:endParaRPr lang="uk-UA" sz="800" b="1" dirty="0">
              <a:latin typeface="Montserrat SemiBold" panose="00000700000000000000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96DA74-B274-E5B4-2267-B678109F6600}"/>
              </a:ext>
            </a:extLst>
          </p:cNvPr>
          <p:cNvSpPr txBox="1"/>
          <p:nvPr/>
        </p:nvSpPr>
        <p:spPr>
          <a:xfrm>
            <a:off x="4336527" y="3315710"/>
            <a:ext cx="2638926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Порушення правил торгівлі пивом, алкогольними, слабоалкогольними напоями і тютюновими виробами</a:t>
            </a:r>
          </a:p>
        </p:txBody>
      </p: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79AA4418-8903-7DDB-0C98-11B676F9B9B3}"/>
              </a:ext>
            </a:extLst>
          </p:cNvPr>
          <p:cNvCxnSpPr>
            <a:cxnSpLocks/>
            <a:stCxn id="54" idx="1"/>
          </p:cNvCxnSpPr>
          <p:nvPr/>
        </p:nvCxnSpPr>
        <p:spPr>
          <a:xfrm>
            <a:off x="4335509" y="3237534"/>
            <a:ext cx="0" cy="815157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A72FE08-39D1-2265-4786-FE85234CC097}"/>
              </a:ext>
            </a:extLst>
          </p:cNvPr>
          <p:cNvSpPr txBox="1"/>
          <p:nvPr/>
        </p:nvSpPr>
        <p:spPr>
          <a:xfrm>
            <a:off x="7484771" y="1713517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173 КУпАП – 4</a:t>
            </a:r>
            <a:endParaRPr lang="uk-UA" sz="800" b="1" dirty="0">
              <a:latin typeface="Montserrat SemiBold" panose="00000700000000000000" pitchFamily="2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6C02AF-D4D6-A451-18CB-1A8463137CCB}"/>
              </a:ext>
            </a:extLst>
          </p:cNvPr>
          <p:cNvSpPr txBox="1"/>
          <p:nvPr/>
        </p:nvSpPr>
        <p:spPr>
          <a:xfrm>
            <a:off x="7485788" y="1945582"/>
            <a:ext cx="2825961" cy="24622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Дрібне хуліганство</a:t>
            </a:r>
            <a:endParaRPr lang="uk-UA" sz="1000" dirty="0">
              <a:latin typeface="Montserrat Light" panose="00000400000000000000" pitchFamily="2" charset="-52"/>
            </a:endParaRPr>
          </a:p>
        </p:txBody>
      </p: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40053F69-BBBC-F2A2-3454-2EA2603CF7A9}"/>
              </a:ext>
            </a:extLst>
          </p:cNvPr>
          <p:cNvCxnSpPr>
            <a:cxnSpLocks/>
            <a:stCxn id="58" idx="1"/>
          </p:cNvCxnSpPr>
          <p:nvPr/>
        </p:nvCxnSpPr>
        <p:spPr>
          <a:xfrm>
            <a:off x="7484771" y="1867406"/>
            <a:ext cx="0" cy="2267835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FB3C1FF-0021-0117-BDF0-FFEA51C35A60}"/>
              </a:ext>
            </a:extLst>
          </p:cNvPr>
          <p:cNvSpPr txBox="1"/>
          <p:nvPr/>
        </p:nvSpPr>
        <p:spPr>
          <a:xfrm>
            <a:off x="4563961" y="4555937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184 КУпАП – 1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4BAE90-BB53-69A9-759F-67E84C04FD1F}"/>
              </a:ext>
            </a:extLst>
          </p:cNvPr>
          <p:cNvSpPr txBox="1"/>
          <p:nvPr/>
        </p:nvSpPr>
        <p:spPr>
          <a:xfrm>
            <a:off x="4564978" y="4788002"/>
            <a:ext cx="2640248" cy="40011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Невиконання батьками обов’язків щодо виховання дітей</a:t>
            </a:r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5F355F50-E21C-2DBF-6D91-BD5E80F3A707}"/>
              </a:ext>
            </a:extLst>
          </p:cNvPr>
          <p:cNvCxnSpPr>
            <a:cxnSpLocks/>
          </p:cNvCxnSpPr>
          <p:nvPr/>
        </p:nvCxnSpPr>
        <p:spPr>
          <a:xfrm>
            <a:off x="4588596" y="4124778"/>
            <a:ext cx="0" cy="828922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AE94809-E819-E45D-D73A-63D2E467A37F}"/>
              </a:ext>
            </a:extLst>
          </p:cNvPr>
          <p:cNvSpPr txBox="1"/>
          <p:nvPr/>
        </p:nvSpPr>
        <p:spPr>
          <a:xfrm>
            <a:off x="7302944" y="5566138"/>
            <a:ext cx="3572567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187 КУпАП – 25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D48806-D946-C83B-362C-CF027A490018}"/>
              </a:ext>
            </a:extLst>
          </p:cNvPr>
          <p:cNvSpPr txBox="1"/>
          <p:nvPr/>
        </p:nvSpPr>
        <p:spPr>
          <a:xfrm>
            <a:off x="7303962" y="5798203"/>
            <a:ext cx="2037968" cy="40011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/>
            <a:r>
              <a:rPr lang="uk-UA" sz="1000" dirty="0">
                <a:solidFill>
                  <a:srgbClr val="182947"/>
                </a:solidFill>
                <a:latin typeface="Montserrat Light"/>
              </a:rPr>
              <a:t>Порушення правил адміністративного нагляду</a:t>
            </a:r>
            <a:endParaRPr lang="ru-RU" sz="10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5AB159C9-0B3D-66B5-9B43-6C6654AE1617}"/>
              </a:ext>
            </a:extLst>
          </p:cNvPr>
          <p:cNvCxnSpPr>
            <a:cxnSpLocks/>
          </p:cNvCxnSpPr>
          <p:nvPr/>
        </p:nvCxnSpPr>
        <p:spPr>
          <a:xfrm>
            <a:off x="7327580" y="4127184"/>
            <a:ext cx="0" cy="185663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8DA9232-2A98-0061-446A-B8694937E3C2}"/>
              </a:ext>
            </a:extLst>
          </p:cNvPr>
          <p:cNvSpPr txBox="1"/>
          <p:nvPr/>
        </p:nvSpPr>
        <p:spPr>
          <a:xfrm>
            <a:off x="9239515" y="2705463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154 КУпАП – 7</a:t>
            </a:r>
            <a:endParaRPr lang="uk-UA" sz="800" b="1" dirty="0">
              <a:latin typeface="Montserrat SemiBold" panose="00000700000000000000" pitchFamily="2" charset="-52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B51BCF1-7779-821B-6248-A316B8CE91ED}"/>
              </a:ext>
            </a:extLst>
          </p:cNvPr>
          <p:cNvSpPr txBox="1"/>
          <p:nvPr/>
        </p:nvSpPr>
        <p:spPr>
          <a:xfrm>
            <a:off x="9240533" y="2937528"/>
            <a:ext cx="2600808" cy="40011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Торгівля з рук у невстановленому місці</a:t>
            </a:r>
          </a:p>
        </p:txBody>
      </p: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3923B8ED-C3D7-31D1-5165-573175E51EA1}"/>
              </a:ext>
            </a:extLst>
          </p:cNvPr>
          <p:cNvCxnSpPr>
            <a:cxnSpLocks/>
            <a:stCxn id="72" idx="1"/>
          </p:cNvCxnSpPr>
          <p:nvPr/>
        </p:nvCxnSpPr>
        <p:spPr>
          <a:xfrm>
            <a:off x="9239515" y="2859352"/>
            <a:ext cx="0" cy="1220009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C20AEED-C261-B881-6E72-BE3B3E91D63A}"/>
              </a:ext>
            </a:extLst>
          </p:cNvPr>
          <p:cNvSpPr txBox="1"/>
          <p:nvPr/>
        </p:nvSpPr>
        <p:spPr>
          <a:xfrm>
            <a:off x="8218448" y="4417126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183 КУпАП – 3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FBB883F-4369-EDF1-2873-6B4A45EC878A}"/>
              </a:ext>
            </a:extLst>
          </p:cNvPr>
          <p:cNvSpPr txBox="1"/>
          <p:nvPr/>
        </p:nvSpPr>
        <p:spPr>
          <a:xfrm>
            <a:off x="8219464" y="4649191"/>
            <a:ext cx="3515194" cy="40011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Завідомо неправдивий виклик спеціальних служб</a:t>
            </a:r>
          </a:p>
        </p:txBody>
      </p: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A7540121-B64E-0032-5CAB-57281CE99209}"/>
              </a:ext>
            </a:extLst>
          </p:cNvPr>
          <p:cNvCxnSpPr>
            <a:cxnSpLocks/>
          </p:cNvCxnSpPr>
          <p:nvPr/>
        </p:nvCxnSpPr>
        <p:spPr>
          <a:xfrm>
            <a:off x="8243083" y="4124778"/>
            <a:ext cx="0" cy="690111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26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CD428-CF97-0E60-1EB0-30827E703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CCEE86D7-6EEF-80D2-90A5-56E0F0BDFAE4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Безпека дорожнього руху</a:t>
            </a:r>
          </a:p>
        </p:txBody>
      </p:sp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6A80316E-C57E-DB03-3AEF-359CC0E4C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61E24B6F-97B4-5ECB-24B6-BAA8EA27E838}"/>
              </a:ext>
            </a:extLst>
          </p:cNvPr>
          <p:cNvGrpSpPr/>
          <p:nvPr/>
        </p:nvGrpSpPr>
        <p:grpSpPr>
          <a:xfrm>
            <a:off x="1949217" y="2666993"/>
            <a:ext cx="3080094" cy="2164502"/>
            <a:chOff x="961469" y="1789695"/>
            <a:chExt cx="3080094" cy="21645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0F1C0B-5171-B0A3-2B52-C6CC3C95F387}"/>
                </a:ext>
              </a:extLst>
            </p:cNvPr>
            <p:cNvSpPr txBox="1"/>
            <p:nvPr/>
          </p:nvSpPr>
          <p:spPr>
            <a:xfrm>
              <a:off x="1235156" y="2932217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6327FA-3DC5-134E-2713-16B713EEA2F4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ст. 126 </a:t>
              </a:r>
              <a:r>
                <a:rPr lang="uk-U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КУпАП</a:t>
              </a:r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04E6026C-62D8-F57B-9406-7962C4AA7DCF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189CDEC2-2551-EC15-5AD5-E4308BCA93A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A614CB39-9077-ADB2-492C-50C5AF192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DF1B1C4F-0B7F-D5EF-5133-CE649C14A60C}"/>
              </a:ext>
            </a:extLst>
          </p:cNvPr>
          <p:cNvGrpSpPr/>
          <p:nvPr/>
        </p:nvGrpSpPr>
        <p:grpSpPr>
          <a:xfrm>
            <a:off x="6142932" y="2601587"/>
            <a:ext cx="3080094" cy="2164502"/>
            <a:chOff x="961469" y="1789695"/>
            <a:chExt cx="3080094" cy="21645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06F57D-16BD-B695-D856-2DE94F41873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3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E15587-9E87-14E7-D60A-64C0CFE8E03B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ст. 122 </a:t>
              </a:r>
              <a:r>
                <a:rPr lang="uk-U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КУпАП</a:t>
              </a:r>
              <a:endPara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7" name="Групувати 36">
              <a:extLst>
                <a:ext uri="{FF2B5EF4-FFF2-40B4-BE49-F238E27FC236}">
                  <a16:creationId xmlns:a16="http://schemas.microsoft.com/office/drawing/2014/main" id="{8780B547-F92B-08B5-746E-1615CABC7F10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059D0CB1-44BF-DD3A-5F14-F0A5DB26C5A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1154ED5D-8897-4B67-689B-2939C5F79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D0F890C6-5037-FCC3-0AD6-AEB97C3E9978}"/>
              </a:ext>
            </a:extLst>
          </p:cNvPr>
          <p:cNvCxnSpPr>
            <a:cxnSpLocks/>
          </p:cNvCxnSpPr>
          <p:nvPr/>
        </p:nvCxnSpPr>
        <p:spPr>
          <a:xfrm>
            <a:off x="5562542" y="2741271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7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773E9-62F5-9F7E-CA22-2F2F77C0C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759AC195-E164-F8E9-8A25-84C9A239D161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Дозвільна система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EE488-AAAF-9087-B629-E9E6B787C88C}"/>
              </a:ext>
            </a:extLst>
          </p:cNvPr>
          <p:cNvSpPr txBox="1"/>
          <p:nvPr/>
        </p:nvSpPr>
        <p:spPr>
          <a:xfrm>
            <a:off x="4193529" y="1819378"/>
            <a:ext cx="3800106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uk-UA" sz="4400" dirty="0">
                <a:solidFill>
                  <a:srgbClr val="182947"/>
                </a:solidFill>
                <a:latin typeface="Montserrat Black" panose="00000A00000000000000" pitchFamily="2" charset="-52"/>
              </a:rPr>
              <a:t>13</a:t>
            </a:r>
          </a:p>
        </p:txBody>
      </p:sp>
      <p:sp>
        <p:nvSpPr>
          <p:cNvPr id="5" name="Google Shape;108;p2">
            <a:extLst>
              <a:ext uri="{FF2B5EF4-FFF2-40B4-BE49-F238E27FC236}">
                <a16:creationId xmlns:a16="http://schemas.microsoft.com/office/drawing/2014/main" id="{53C26AA6-DB39-9158-D4BB-CE53D6564B09}"/>
              </a:ext>
            </a:extLst>
          </p:cNvPr>
          <p:cNvSpPr txBox="1"/>
          <p:nvPr/>
        </p:nvSpPr>
        <p:spPr>
          <a:xfrm>
            <a:off x="333153" y="1480864"/>
            <a:ext cx="1152569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Перевірено власників зброї</a:t>
            </a:r>
          </a:p>
        </p:txBody>
      </p:sp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B880F8CA-0C21-C5F0-E750-9B077B5F6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30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484</Words>
  <Application>Microsoft Office PowerPoint</Application>
  <PresentationFormat>Широкоэкранный</PresentationFormat>
  <Paragraphs>127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Montserrat Black</vt:lpstr>
      <vt:lpstr>Montserrat ExtraBold</vt:lpstr>
      <vt:lpstr>Montserrat Light</vt:lpstr>
      <vt:lpstr>Montserrat Medium</vt:lpstr>
      <vt:lpstr>Montserrat SemiBold</vt:lpstr>
      <vt:lpstr>Proxima Nova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Коноверский Дмитрий</dc:creator>
  <cp:lastModifiedBy>Марина Кляпка</cp:lastModifiedBy>
  <cp:revision>92</cp:revision>
  <cp:lastPrinted>2025-12-04T11:47:43Z</cp:lastPrinted>
  <dcterms:created xsi:type="dcterms:W3CDTF">2025-11-25T12:41:25Z</dcterms:created>
  <dcterms:modified xsi:type="dcterms:W3CDTF">2026-03-05T08:30:05Z</dcterms:modified>
</cp:coreProperties>
</file>